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 id="2147483650" r:id="rId2"/>
    <p:sldMasterId id="2147483652" r:id="rId3"/>
    <p:sldMasterId id="2147483654" r:id="rId4"/>
    <p:sldMasterId id="2147483656" r:id="rId5"/>
    <p:sldMasterId id="2147483658" r:id="rId6"/>
    <p:sldMasterId id="2147483660" r:id="rId7"/>
  </p:sldMasterIdLst>
  <p:notesMasterIdLst>
    <p:notesMasterId r:id="rId25"/>
  </p:notesMasterIdLst>
  <p:sldIdLst>
    <p:sldId id="257" r:id="rId8"/>
    <p:sldId id="259" r:id="rId9"/>
    <p:sldId id="264" r:id="rId10"/>
    <p:sldId id="273" r:id="rId11"/>
    <p:sldId id="274" r:id="rId12"/>
    <p:sldId id="265" r:id="rId13"/>
    <p:sldId id="258" r:id="rId14"/>
    <p:sldId id="285" r:id="rId15"/>
    <p:sldId id="282" r:id="rId16"/>
    <p:sldId id="283" r:id="rId17"/>
    <p:sldId id="284" r:id="rId18"/>
    <p:sldId id="268" r:id="rId19"/>
    <p:sldId id="275" r:id="rId20"/>
    <p:sldId id="276" r:id="rId21"/>
    <p:sldId id="286" r:id="rId22"/>
    <p:sldId id="281" r:id="rId23"/>
    <p:sldId id="260" r:id="rId24"/>
  </p:sldIdLst>
  <p:sldSz cx="12192000" cy="6858000"/>
  <p:notesSz cx="6811963" cy="9945688"/>
  <p:custDataLst>
    <p:tags r:id="rId2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E34"/>
    <a:srgbClr val="247B84"/>
    <a:srgbClr val="5B9BD5"/>
    <a:srgbClr val="FFFEFD"/>
    <a:srgbClr val="969696"/>
    <a:srgbClr val="FFD966"/>
    <a:srgbClr val="A5A5A5"/>
    <a:srgbClr val="168185"/>
    <a:srgbClr val="F73535"/>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autoAdjust="0"/>
    <p:restoredTop sz="95525" autoAdjust="0"/>
  </p:normalViewPr>
  <p:slideViewPr>
    <p:cSldViewPr snapToGrid="0">
      <p:cViewPr varScale="1">
        <p:scale>
          <a:sx n="79" d="100"/>
          <a:sy n="79" d="100"/>
        </p:scale>
        <p:origin x="108" y="240"/>
      </p:cViewPr>
      <p:guideLst>
        <p:guide orient="horz" pos="2160"/>
        <p:guide pos="3840"/>
      </p:guideLst>
    </p:cSldViewPr>
  </p:slideViewPr>
  <p:notesTextViewPr>
    <p:cViewPr>
      <p:scale>
        <a:sx n="3" d="2"/>
        <a:sy n="3" d="2"/>
      </p:scale>
      <p:origin x="0" y="0"/>
    </p:cViewPr>
  </p:notesTextViewPr>
  <p:notesViewPr>
    <p:cSldViewPr snapToGrid="0">
      <p:cViewPr varScale="1">
        <p:scale>
          <a:sx n="65" d="100"/>
          <a:sy n="65" d="100"/>
        </p:scale>
        <p:origin x="261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851" cy="499012"/>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8536" y="0"/>
            <a:ext cx="2951851" cy="499012"/>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957E53C0-1226-4047-8B7E-7F0D7CDA4187}" type="datetimeFigureOut">
              <a:rPr lang="zh-CN" altLang="en-US"/>
              <a:t>2019/12/29</a:t>
            </a:fld>
            <a:endParaRPr lang="zh-CN" altLang="en-US"/>
          </a:p>
        </p:txBody>
      </p:sp>
      <p:sp>
        <p:nvSpPr>
          <p:cNvPr id="4" name="幻灯片图像占位符 3"/>
          <p:cNvSpPr>
            <a:spLocks noGrp="1" noRot="1" noChangeAspect="1"/>
          </p:cNvSpPr>
          <p:nvPr>
            <p:ph type="sldImg" idx="2"/>
          </p:nvPr>
        </p:nvSpPr>
        <p:spPr>
          <a:xfrm>
            <a:off x="422275" y="1243013"/>
            <a:ext cx="5967413" cy="3357562"/>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1197" y="4786362"/>
            <a:ext cx="5449570" cy="391611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6678"/>
            <a:ext cx="2951851" cy="499011"/>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8536" y="9446678"/>
            <a:ext cx="2951851" cy="499011"/>
          </a:xfrm>
          <a:prstGeom prst="rect">
            <a:avLst/>
          </a:prstGeom>
        </p:spPr>
        <p:txBody>
          <a:bodyPr vert="horz" wrap="square" lIns="91440" tIns="45720" rIns="91440" bIns="45720" numCol="1" anchor="b" anchorCtr="0" compatLnSpc="1"/>
          <a:lstStyle>
            <a:lvl1pPr algn="r">
              <a:defRPr sz="1200"/>
            </a:lvl1pPr>
          </a:lstStyle>
          <a:p>
            <a:fld id="{85864C3B-00CB-412B-8D11-A1748D6536E2}" type="slidenum">
              <a:rPr lang="zh-CN" altLang="en-US"/>
              <a:t>‹#›</a:t>
            </a:fld>
            <a:endParaRPr lang="zh-CN" altLang="en-US"/>
          </a:p>
        </p:txBody>
      </p:sp>
    </p:spTree>
    <p:extLst>
      <p:ext uri="{BB962C8B-B14F-4D97-AF65-F5344CB8AC3E}">
        <p14:creationId xmlns:p14="http://schemas.microsoft.com/office/powerpoint/2010/main" val="30013042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矩形 1"/>
          <p:cNvSpPr/>
          <p:nvPr userDrawn="1"/>
        </p:nvSpPr>
        <p:spPr>
          <a:xfrm>
            <a:off x="3458679" y="3367444"/>
            <a:ext cx="247184" cy="123111"/>
          </a:xfrm>
          <a:prstGeom prst="rect">
            <a:avLst/>
          </a:prstGeom>
        </p:spPr>
        <p:txBody>
          <a:bodyPr wrap="none">
            <a:spAutoFit/>
          </a:bodyPr>
          <a:lstStyle/>
          <a:p>
            <a:r>
              <a:rPr lang="en-US" altLang="zh-CN" sz="200" dirty="0">
                <a:latin typeface="Arial" panose="020B0604020202020204" pitchFamily="34" charset="0"/>
                <a:cs typeface="Arial" panose="020B0604020202020204" pitchFamily="34" charset="0"/>
              </a:rPr>
              <a:t>DWH</a:t>
            </a:r>
            <a:endParaRPr lang="zh-CN" altLang="en-US" sz="200" dirty="0">
              <a:latin typeface="Arial" panose="020B0604020202020204" pitchFamily="34" charset="0"/>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a:off x="2049614" y="6392138"/>
            <a:ext cx="216726" cy="107722"/>
          </a:xfrm>
          <a:prstGeom prst="rect">
            <a:avLst/>
          </a:prstGeom>
        </p:spPr>
        <p:txBody>
          <a:bodyPr wrap="none">
            <a:spAutoFit/>
          </a:bodyPr>
          <a:lstStyle/>
          <a:p>
            <a:r>
              <a:rPr lang="en-US" altLang="zh-CN" sz="100" dirty="0">
                <a:latin typeface="Arial" panose="020B0604020202020204" pitchFamily="34" charset="0"/>
                <a:cs typeface="Arial" panose="020B0604020202020204" pitchFamily="34" charset="0"/>
              </a:rPr>
              <a:t>DWH</a:t>
            </a:r>
            <a:endParaRPr lang="zh-CN" altLang="en-US" sz="100" dirty="0">
              <a:latin typeface="Arial" panose="020B0604020202020204" pitchFamily="34" charset="0"/>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noChangeArrowheads="1"/>
          </p:cNvSpPr>
          <p:nvPr>
            <p:ph type="title"/>
          </p:nvPr>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7A00DBC-8744-47D3-BD72-14E853C4A58C}" type="datetimeFigureOut">
              <a:rPr lang="zh-CN" altLang="en-US"/>
              <a:t>2019/12/29</a:t>
            </a:fld>
            <a:endParaRPr lang="zh-CN" altLang="en-US"/>
          </a:p>
        </p:txBody>
      </p:sp>
      <p:sp>
        <p:nvSpPr>
          <p:cNvPr id="10"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11"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37951461-381E-4B20-8BE8-F453C1A1490D}" type="slidenum">
              <a:rPr lang="zh-CN" altLang="en-US"/>
              <a:t>‹#›</a:t>
            </a:fld>
            <a:endParaRPr lang="zh-CN" altLang="en-US"/>
          </a:p>
        </p:txBody>
      </p:sp>
      <p:pic>
        <p:nvPicPr>
          <p:cNvPr id="12" name="图片 7" descr="图片包含 建筑物&#10;&#10;已生成高可信度的说明"/>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2" y="0"/>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userDrawn="1"/>
        </p:nvCxnSpPr>
        <p:spPr>
          <a:xfrm flipV="1">
            <a:off x="203516" y="972850"/>
            <a:ext cx="11556000" cy="1"/>
          </a:xfrm>
          <a:prstGeom prst="line">
            <a:avLst/>
          </a:prstGeom>
          <a:ln w="19050">
            <a:solidFill>
              <a:srgbClr val="950F15"/>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1027074" y="397510"/>
            <a:ext cx="216726" cy="107722"/>
          </a:xfrm>
          <a:prstGeom prst="rect">
            <a:avLst/>
          </a:prstGeom>
          <a:noFill/>
        </p:spPr>
        <p:txBody>
          <a:bodyPr wrap="none" rtlCol="0">
            <a:spAutoFit/>
          </a:bodyPr>
          <a:lstStyle/>
          <a:p>
            <a:r>
              <a:rPr lang="en-US" altLang="zh-CN" sz="100" dirty="0">
                <a:latin typeface="Arial" panose="020B0604020202020204" pitchFamily="34" charset="0"/>
                <a:cs typeface="Arial" panose="020B0604020202020204" pitchFamily="34" charset="0"/>
              </a:rPr>
              <a:t>DWH</a:t>
            </a:r>
            <a:endParaRPr lang="zh-CN" altLang="en-US" sz="100" dirty="0">
              <a:latin typeface="Arial" panose="020B0604020202020204" pitchFamily="34" charset="0"/>
              <a:cs typeface="Arial" panose="020B0604020202020204" pitchFamily="34" charset="0"/>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0348" y="246063"/>
            <a:ext cx="2431892" cy="652001"/>
          </a:xfrm>
          <a:prstGeom prst="rect">
            <a:avLst/>
          </a:prstGeom>
        </p:spPr>
      </p:pic>
      <p:sp>
        <p:nvSpPr>
          <p:cNvPr id="15" name="矩形 14"/>
          <p:cNvSpPr/>
          <p:nvPr userDrawn="1"/>
        </p:nvSpPr>
        <p:spPr>
          <a:xfrm>
            <a:off x="2503614" y="429032"/>
            <a:ext cx="216726" cy="107722"/>
          </a:xfrm>
          <a:prstGeom prst="rect">
            <a:avLst/>
          </a:prstGeom>
        </p:spPr>
        <p:txBody>
          <a:bodyPr wrap="none">
            <a:spAutoFit/>
          </a:bodyPr>
          <a:lstStyle/>
          <a:p>
            <a:r>
              <a:rPr lang="en-US" altLang="zh-CN" sz="100" dirty="0">
                <a:latin typeface="Arial" panose="020B0604020202020204" pitchFamily="34" charset="0"/>
                <a:cs typeface="Arial" panose="020B0604020202020204" pitchFamily="34" charset="0"/>
              </a:rPr>
              <a:t>DWH</a:t>
            </a:r>
            <a:endParaRPr lang="zh-CN" altLang="en-US" sz="1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noChangeArrowheads="1"/>
          </p:cNvSpPr>
          <p:nvPr>
            <p:ph type="title"/>
          </p:nvPr>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9" name="Date Placeholder 3"/>
          <p:cNvSpPr>
            <a:spLocks noGrp="1"/>
          </p:cNvSpPr>
          <p:nvPr>
            <p:ph type="dt" sz="half" idx="2"/>
          </p:nvPr>
        </p:nvSpPr>
        <p:spPr>
          <a:xfrm>
            <a:off x="922528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7A00DBC-8744-47D3-BD72-14E853C4A58C}" type="datetimeFigureOut">
              <a:rPr lang="zh-CN" altLang="en-US"/>
              <a:t>2019/12/29</a:t>
            </a:fld>
            <a:endParaRPr lang="zh-CN" altLang="en-US"/>
          </a:p>
        </p:txBody>
      </p:sp>
      <p:sp>
        <p:nvSpPr>
          <p:cNvPr id="10" name="Footer Placeholder 4"/>
          <p:cNvSpPr>
            <a:spLocks noGrp="1"/>
          </p:cNvSpPr>
          <p:nvPr>
            <p:ph type="ftr" sz="quarter" idx="3"/>
          </p:nvPr>
        </p:nvSpPr>
        <p:spPr>
          <a:xfrm>
            <a:off x="785368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11" name="Slide Number Placeholder 5"/>
          <p:cNvSpPr>
            <a:spLocks noGrp="1"/>
          </p:cNvSpPr>
          <p:nvPr>
            <p:ph type="sldNum" sz="quarter" idx="4"/>
          </p:nvPr>
        </p:nvSpPr>
        <p:spPr>
          <a:xfrm>
            <a:off x="922528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37951461-381E-4B20-8BE8-F453C1A1490D}" type="slidenum">
              <a:rPr lang="zh-CN" altLang="en-US"/>
              <a:t>‹#›</a:t>
            </a:fld>
            <a:endParaRPr lang="zh-CN" altLang="en-US"/>
          </a:p>
        </p:txBody>
      </p:sp>
      <p:pic>
        <p:nvPicPr>
          <p:cNvPr id="12" name="图片 7" descr="图片包含 建筑物&#10;&#10;已生成高可信度的说明"/>
          <p:cNvPicPr>
            <a:picLocks noChangeAspect="1" noChangeArrowheads="1"/>
          </p:cNvPicPr>
          <p:nvPr userDrawn="1"/>
        </p:nvPicPr>
        <p:blipFill>
          <a:blip r:embed="rId3"/>
          <a:srcRect/>
          <a:stretch>
            <a:fillRect/>
          </a:stretch>
        </p:blipFill>
        <p:spPr bwMode="auto">
          <a:xfrm>
            <a:off x="-93663" y="4418"/>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userDrawn="1"/>
        </p:nvSpPr>
        <p:spPr>
          <a:xfrm>
            <a:off x="11130736" y="6201499"/>
            <a:ext cx="215444" cy="154851"/>
          </a:xfrm>
          <a:prstGeom prst="rect">
            <a:avLst/>
          </a:prstGeom>
          <a:noFill/>
        </p:spPr>
        <p:txBody>
          <a:bodyPr vert="eaVert" wrap="none" rtlCol="0">
            <a:spAutoFit/>
          </a:bodyPr>
          <a:lstStyle/>
          <a:p>
            <a:r>
              <a:rPr lang="en-US" altLang="zh-CN" sz="200" dirty="0">
                <a:latin typeface="Arial" panose="020B0604020202020204" pitchFamily="34" charset="0"/>
                <a:cs typeface="Arial" panose="020B0604020202020204" pitchFamily="34" charset="0"/>
              </a:rPr>
              <a:t>DWH</a:t>
            </a:r>
            <a:endParaRPr lang="zh-CN" altLang="en-US" sz="200" dirty="0">
              <a:latin typeface="Arial" panose="020B0604020202020204" pitchFamily="34" charset="0"/>
              <a:cs typeface="Arial" panose="020B0604020202020204" pitchFamily="34" charset="0"/>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5777" y="6127107"/>
            <a:ext cx="1987392" cy="532829"/>
          </a:xfrm>
          <a:prstGeom prst="rect">
            <a:avLst/>
          </a:prstGeom>
        </p:spPr>
      </p:pic>
      <p:cxnSp>
        <p:nvCxnSpPr>
          <p:cNvPr id="13" name="直接连接符 12"/>
          <p:cNvCxnSpPr/>
          <p:nvPr userDrawn="1"/>
        </p:nvCxnSpPr>
        <p:spPr>
          <a:xfrm flipV="1">
            <a:off x="203516" y="6740600"/>
            <a:ext cx="11764964" cy="1"/>
          </a:xfrm>
          <a:prstGeom prst="line">
            <a:avLst/>
          </a:prstGeom>
          <a:ln w="19050">
            <a:solidFill>
              <a:srgbClr val="950F15"/>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27D6F-6FB9-44DF-94AB-7F754B5F8EB4}" type="datetimeFigureOut">
              <a:rPr lang="zh-CN" altLang="en-US" smtClean="0"/>
              <a:t>2019/12/29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78770-293C-433F-80B6-FC23E21E38CF}" type="slidenum">
              <a:rPr lang="zh-CN" altLang="en-US" smtClean="0"/>
              <a:t>‹#›</a:t>
            </a:fld>
            <a:endParaRPr lang="zh-CN" altLang="en-US"/>
          </a:p>
        </p:txBody>
      </p:sp>
      <p:sp>
        <p:nvSpPr>
          <p:cNvPr id="7" name="Title Placeholder 1"/>
          <p:cNvSpPr txBox="1">
            <a:spLocks noChangeArrowheads="1"/>
          </p:cNvSpPr>
          <p:nvPr userDrawn="1"/>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a:t>单击此处编辑母版标题样式</a:t>
            </a:r>
            <a:endParaRPr lang="en-US" altLang="zh-CN"/>
          </a:p>
        </p:txBody>
      </p:sp>
      <p:sp>
        <p:nvSpPr>
          <p:cNvPr id="8" name="Text Placeholder 2"/>
          <p:cNvSpPr txBox="1">
            <a:spLocks noChangeArrowheads="1"/>
          </p:cNvSpPr>
          <p:nvPr userDrawn="1"/>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t>单击此处编辑母版文本样式</a:t>
            </a:r>
          </a:p>
          <a:p>
            <a:pPr lvl="1" fontAlgn="auto">
              <a:spcAft>
                <a:spcPts val="0"/>
              </a:spcAft>
            </a:pPr>
            <a:r>
              <a:rPr lang="zh-CN" altLang="en-US"/>
              <a:t>第二级</a:t>
            </a:r>
          </a:p>
          <a:p>
            <a:pPr lvl="2" fontAlgn="auto">
              <a:spcAft>
                <a:spcPts val="0"/>
              </a:spcAft>
            </a:pPr>
            <a:r>
              <a:rPr lang="zh-CN" altLang="en-US"/>
              <a:t>第三级</a:t>
            </a:r>
          </a:p>
          <a:p>
            <a:pPr lvl="3" fontAlgn="auto">
              <a:spcAft>
                <a:spcPts val="0"/>
              </a:spcAft>
            </a:pPr>
            <a:r>
              <a:rPr lang="zh-CN" altLang="en-US"/>
              <a:t>第四级</a:t>
            </a:r>
          </a:p>
          <a:p>
            <a:pPr lvl="4" fontAlgn="auto">
              <a:spcAft>
                <a:spcPts val="0"/>
              </a:spcAft>
            </a:pPr>
            <a:r>
              <a:rPr lang="zh-CN" altLang="en-US"/>
              <a:t>第五级</a:t>
            </a:r>
            <a:endParaRPr lang="en-US" altLang="zh-CN"/>
          </a:p>
        </p:txBody>
      </p:sp>
      <p:sp>
        <p:nvSpPr>
          <p:cNvPr id="9" name="Date Placeholder 3"/>
          <p:cNvSpPr txBox="1"/>
          <p:nvPr userDrawn="1"/>
        </p:nvSpPr>
        <p:spPr>
          <a:xfrm>
            <a:off x="838200" y="6356350"/>
            <a:ext cx="2743200" cy="365125"/>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7A00DBC-8744-47D3-BD72-14E853C4A58C}" type="datetimeFigureOut">
              <a:rPr lang="zh-CN" altLang="en-US" smtClean="0"/>
              <a:t>2019/12/29</a:t>
            </a:fld>
            <a:endParaRPr lang="zh-CN" altLang="en-US"/>
          </a:p>
        </p:txBody>
      </p:sp>
      <p:sp>
        <p:nvSpPr>
          <p:cNvPr id="10" name="Slide Number Placeholder 5"/>
          <p:cNvSpPr txBox="1"/>
          <p:nvPr userDrawn="1"/>
        </p:nvSpPr>
        <p:spPr>
          <a:xfrm>
            <a:off x="8610600" y="6356350"/>
            <a:ext cx="2743200" cy="365125"/>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37951461-381E-4B20-8BE8-F453C1A1490D}" type="slidenum">
              <a:rPr lang="zh-CN" altLang="en-US" smtClean="0"/>
              <a:t>‹#›</a:t>
            </a:fld>
            <a:endParaRPr lang="zh-CN" altLang="en-US"/>
          </a:p>
        </p:txBody>
      </p:sp>
      <p:pic>
        <p:nvPicPr>
          <p:cNvPr id="11" name="图片 7" descr="图片包含 建筑物&#10;&#10;已生成高可信度的说明"/>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663" y="0"/>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gss0.bdstatic.com/94o3dSag_xI4khGkpoWK1HF6hhy/baike/c0%3Dbaike80%2C5%2C5%2C80%2C26/sign=a90bb4d1504e9258b2398ebcfdebba3d/8718367adab44aed8e5be251b51c8701a18bfb6a.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8367" y="5696165"/>
            <a:ext cx="1025310" cy="102531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8"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27D6F-6FB9-44DF-94AB-7F754B5F8EB4}" type="datetimeFigureOut">
              <a:rPr lang="zh-CN" altLang="en-US" smtClean="0"/>
              <a:t>2019/12/29</a:t>
            </a:fld>
            <a:endParaRPr lang="zh-CN" altLang="en-US"/>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78770-293C-433F-80B6-FC23E21E38CF}" type="slidenum">
              <a:rPr lang="zh-CN" altLang="en-US" smtClean="0"/>
              <a:t>‹#›</a:t>
            </a:fld>
            <a:endParaRPr lang="zh-CN" altLang="en-US"/>
          </a:p>
        </p:txBody>
      </p:sp>
      <p:sp>
        <p:nvSpPr>
          <p:cNvPr id="12" name="Title Placeholder 1"/>
          <p:cNvSpPr txBox="1">
            <a:spLocks noChangeArrowheads="1"/>
          </p:cNvSpPr>
          <p:nvPr userDrawn="1"/>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a:t>单击此处编辑母版标题样式</a:t>
            </a:r>
            <a:endParaRPr lang="en-US" altLang="zh-CN"/>
          </a:p>
        </p:txBody>
      </p:sp>
      <p:sp>
        <p:nvSpPr>
          <p:cNvPr id="13" name="Text Placeholder 2"/>
          <p:cNvSpPr txBox="1">
            <a:spLocks noChangeArrowheads="1"/>
          </p:cNvSpPr>
          <p:nvPr userDrawn="1"/>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t>单击此处编辑母版文本样式</a:t>
            </a:r>
          </a:p>
          <a:p>
            <a:pPr lvl="1" fontAlgn="auto">
              <a:spcAft>
                <a:spcPts val="0"/>
              </a:spcAft>
            </a:pPr>
            <a:r>
              <a:rPr lang="zh-CN" altLang="en-US"/>
              <a:t>第二级</a:t>
            </a:r>
          </a:p>
          <a:p>
            <a:pPr lvl="2" fontAlgn="auto">
              <a:spcAft>
                <a:spcPts val="0"/>
              </a:spcAft>
            </a:pPr>
            <a:r>
              <a:rPr lang="zh-CN" altLang="en-US"/>
              <a:t>第三级</a:t>
            </a:r>
          </a:p>
          <a:p>
            <a:pPr lvl="3" fontAlgn="auto">
              <a:spcAft>
                <a:spcPts val="0"/>
              </a:spcAft>
            </a:pPr>
            <a:r>
              <a:rPr lang="zh-CN" altLang="en-US"/>
              <a:t>第四级</a:t>
            </a:r>
          </a:p>
          <a:p>
            <a:pPr lvl="4" fontAlgn="auto">
              <a:spcAft>
                <a:spcPts val="0"/>
              </a:spcAft>
            </a:pPr>
            <a:r>
              <a:rPr lang="zh-CN" altLang="en-US"/>
              <a:t>第五级</a:t>
            </a:r>
            <a:endParaRPr lang="en-US" altLang="zh-CN"/>
          </a:p>
        </p:txBody>
      </p:sp>
      <p:sp>
        <p:nvSpPr>
          <p:cNvPr id="14" name="Date Placeholder 3"/>
          <p:cNvSpPr txBox="1"/>
          <p:nvPr userDrawn="1"/>
        </p:nvSpPr>
        <p:spPr>
          <a:xfrm>
            <a:off x="838200" y="6356350"/>
            <a:ext cx="2743200" cy="365125"/>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7A00DBC-8744-47D3-BD72-14E853C4A58C}" type="datetimeFigureOut">
              <a:rPr lang="zh-CN" altLang="en-US" smtClean="0"/>
              <a:t>2019/12/29</a:t>
            </a:fld>
            <a:endParaRPr lang="zh-CN" altLang="en-US"/>
          </a:p>
        </p:txBody>
      </p:sp>
      <p:sp>
        <p:nvSpPr>
          <p:cNvPr id="15" name="Slide Number Placeholder 5"/>
          <p:cNvSpPr txBox="1"/>
          <p:nvPr userDrawn="1"/>
        </p:nvSpPr>
        <p:spPr>
          <a:xfrm>
            <a:off x="8610600" y="6356350"/>
            <a:ext cx="2743200" cy="365125"/>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37951461-381E-4B20-8BE8-F453C1A1490D}" type="slidenum">
              <a:rPr lang="zh-CN" altLang="en-US" smtClean="0"/>
              <a:t>‹#›</a:t>
            </a:fld>
            <a:endParaRPr lang="zh-CN" altLang="en-US"/>
          </a:p>
        </p:txBody>
      </p:sp>
      <p:pic>
        <p:nvPicPr>
          <p:cNvPr id="16" name="图片 7" descr="图片包含 建筑物&#10;&#10;已生成高可信度的说明"/>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663" y="0"/>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49828" y="2550055"/>
            <a:ext cx="5598680" cy="1451239"/>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noChangeArrowheads="1"/>
          </p:cNvSpPr>
          <p:nvPr>
            <p:ph type="title"/>
          </p:nvPr>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9" name="Date Placeholder 3"/>
          <p:cNvSpPr>
            <a:spLocks noGrp="1"/>
          </p:cNvSpPr>
          <p:nvPr>
            <p:ph type="dt" sz="half" idx="2"/>
          </p:nvPr>
        </p:nvSpPr>
        <p:spPr>
          <a:xfrm>
            <a:off x="922528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7A00DBC-8744-47D3-BD72-14E853C4A58C}" type="datetimeFigureOut">
              <a:rPr lang="zh-CN" altLang="en-US"/>
              <a:t>2019/12/29</a:t>
            </a:fld>
            <a:endParaRPr lang="zh-CN" altLang="en-US"/>
          </a:p>
        </p:txBody>
      </p:sp>
      <p:sp>
        <p:nvSpPr>
          <p:cNvPr id="10" name="Footer Placeholder 4"/>
          <p:cNvSpPr>
            <a:spLocks noGrp="1"/>
          </p:cNvSpPr>
          <p:nvPr>
            <p:ph type="ftr" sz="quarter" idx="3"/>
          </p:nvPr>
        </p:nvSpPr>
        <p:spPr>
          <a:xfrm>
            <a:off x="785368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11" name="Slide Number Placeholder 5"/>
          <p:cNvSpPr>
            <a:spLocks noGrp="1"/>
          </p:cNvSpPr>
          <p:nvPr>
            <p:ph type="sldNum" sz="quarter" idx="4"/>
          </p:nvPr>
        </p:nvSpPr>
        <p:spPr>
          <a:xfrm>
            <a:off x="922528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37951461-381E-4B20-8BE8-F453C1A1490D}" type="slidenum">
              <a:rPr lang="zh-CN" altLang="en-US"/>
              <a:t>‹#›</a:t>
            </a:fld>
            <a:endParaRPr lang="zh-CN" altLang="en-US"/>
          </a:p>
        </p:txBody>
      </p:sp>
      <p:pic>
        <p:nvPicPr>
          <p:cNvPr id="12" name="图片 7" descr="图片包含 建筑物&#10;&#10;已生成高可信度的说明"/>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663" y="0"/>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3520" y="6089935"/>
            <a:ext cx="1987392" cy="532829"/>
          </a:xfrm>
          <a:prstGeom prst="rect">
            <a:avLst/>
          </a:prstGeom>
        </p:spPr>
      </p:pic>
      <p:cxnSp>
        <p:nvCxnSpPr>
          <p:cNvPr id="14" name="直接连接符 13"/>
          <p:cNvCxnSpPr/>
          <p:nvPr userDrawn="1"/>
        </p:nvCxnSpPr>
        <p:spPr>
          <a:xfrm flipV="1">
            <a:off x="223520" y="6696409"/>
            <a:ext cx="11556000" cy="1"/>
          </a:xfrm>
          <a:prstGeom prst="line">
            <a:avLst/>
          </a:prstGeom>
          <a:ln w="19050">
            <a:solidFill>
              <a:srgbClr val="950F15"/>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2050884" y="6227559"/>
            <a:ext cx="216726" cy="107722"/>
          </a:xfrm>
          <a:prstGeom prst="rect">
            <a:avLst/>
          </a:prstGeom>
        </p:spPr>
        <p:txBody>
          <a:bodyPr wrap="none">
            <a:spAutoFit/>
          </a:bodyPr>
          <a:lstStyle/>
          <a:p>
            <a:r>
              <a:rPr lang="en-US" altLang="zh-CN" sz="100" dirty="0">
                <a:latin typeface="Arial" panose="020B0604020202020204" pitchFamily="34" charset="0"/>
                <a:cs typeface="Arial" panose="020B0604020202020204" pitchFamily="34" charset="0"/>
              </a:rPr>
              <a:t>DWH</a:t>
            </a:r>
            <a:endParaRPr lang="zh-CN" altLang="en-US" sz="1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noChangeArrowheads="1"/>
          </p:cNvSpPr>
          <p:nvPr>
            <p:ph type="title"/>
          </p:nvPr>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pic>
        <p:nvPicPr>
          <p:cNvPr id="12" name="图片 7" descr="图片包含 建筑物&#10;&#10;已生成高可信度的说明"/>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663" y="4418"/>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3520" y="6252495"/>
            <a:ext cx="1987392" cy="532829"/>
          </a:xfrm>
          <a:prstGeom prst="rect">
            <a:avLst/>
          </a:prstGeom>
        </p:spPr>
      </p:pic>
      <p:cxnSp>
        <p:nvCxnSpPr>
          <p:cNvPr id="14" name="直接连接符 13"/>
          <p:cNvCxnSpPr/>
          <p:nvPr userDrawn="1"/>
        </p:nvCxnSpPr>
        <p:spPr>
          <a:xfrm flipV="1">
            <a:off x="2346960" y="6518909"/>
            <a:ext cx="9530080" cy="1"/>
          </a:xfrm>
          <a:prstGeom prst="line">
            <a:avLst/>
          </a:prstGeom>
          <a:ln w="19050">
            <a:solidFill>
              <a:srgbClr val="950F15"/>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noChangeArrowheads="1"/>
          </p:cNvSpPr>
          <p:nvPr>
            <p:ph type="title"/>
          </p:nvPr>
        </p:nvSpPr>
        <p:spPr bwMode="auto">
          <a:xfrm>
            <a:off x="838200" y="39560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9" name="Date Placeholder 3"/>
          <p:cNvSpPr>
            <a:spLocks noGrp="1"/>
          </p:cNvSpPr>
          <p:nvPr>
            <p:ph type="dt" sz="half" idx="2"/>
          </p:nvPr>
        </p:nvSpPr>
        <p:spPr>
          <a:xfrm>
            <a:off x="922528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7A00DBC-8744-47D3-BD72-14E853C4A58C}" type="datetimeFigureOut">
              <a:rPr lang="zh-CN" altLang="en-US"/>
              <a:t>2019/12/29</a:t>
            </a:fld>
            <a:endParaRPr lang="zh-CN" altLang="en-US"/>
          </a:p>
        </p:txBody>
      </p:sp>
      <p:sp>
        <p:nvSpPr>
          <p:cNvPr id="10" name="Footer Placeholder 4"/>
          <p:cNvSpPr>
            <a:spLocks noGrp="1"/>
          </p:cNvSpPr>
          <p:nvPr>
            <p:ph type="ftr" sz="quarter" idx="3"/>
          </p:nvPr>
        </p:nvSpPr>
        <p:spPr>
          <a:xfrm>
            <a:off x="785368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11" name="Slide Number Placeholder 5"/>
          <p:cNvSpPr>
            <a:spLocks noGrp="1"/>
          </p:cNvSpPr>
          <p:nvPr>
            <p:ph type="sldNum" sz="quarter" idx="4"/>
          </p:nvPr>
        </p:nvSpPr>
        <p:spPr>
          <a:xfrm>
            <a:off x="922528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37951461-381E-4B20-8BE8-F453C1A1490D}" type="slidenum">
              <a:rPr lang="zh-CN" altLang="en-US"/>
              <a:t>‹#›</a:t>
            </a:fld>
            <a:endParaRPr lang="zh-CN" altLang="en-US"/>
          </a:p>
        </p:txBody>
      </p:sp>
      <p:pic>
        <p:nvPicPr>
          <p:cNvPr id="12" name="图片 7" descr="图片包含 建筑物&#10;&#10;已生成高可信度的说明"/>
          <p:cNvPicPr>
            <a:picLocks noChangeAspect="1" noChangeArrowheads="1"/>
          </p:cNvPicPr>
          <p:nvPr userDrawn="1"/>
        </p:nvPicPr>
        <p:blipFill>
          <a:blip r:embed="rId3"/>
          <a:srcRect/>
          <a:stretch>
            <a:fillRect/>
          </a:stretch>
        </p:blipFill>
        <p:spPr bwMode="auto">
          <a:xfrm>
            <a:off x="-93663" y="0"/>
            <a:ext cx="122856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3520" y="6089935"/>
            <a:ext cx="1987392" cy="532829"/>
          </a:xfrm>
          <a:prstGeom prst="rect">
            <a:avLst/>
          </a:prstGeom>
        </p:spPr>
      </p:pic>
      <p:cxnSp>
        <p:nvCxnSpPr>
          <p:cNvPr id="14" name="直接连接符 13"/>
          <p:cNvCxnSpPr/>
          <p:nvPr userDrawn="1"/>
        </p:nvCxnSpPr>
        <p:spPr>
          <a:xfrm flipV="1">
            <a:off x="223520" y="6696409"/>
            <a:ext cx="11556000" cy="1"/>
          </a:xfrm>
          <a:prstGeom prst="line">
            <a:avLst/>
          </a:prstGeom>
          <a:ln w="19050">
            <a:solidFill>
              <a:srgbClr val="950F15"/>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2050884" y="6227559"/>
            <a:ext cx="216726" cy="107722"/>
          </a:xfrm>
          <a:prstGeom prst="rect">
            <a:avLst/>
          </a:prstGeom>
        </p:spPr>
        <p:txBody>
          <a:bodyPr wrap="none">
            <a:spAutoFit/>
          </a:bodyPr>
          <a:lstStyle/>
          <a:p>
            <a:r>
              <a:rPr lang="en-US" altLang="zh-CN" sz="100" dirty="0">
                <a:latin typeface="Arial" panose="020B0604020202020204" pitchFamily="34" charset="0"/>
                <a:cs typeface="Arial" panose="020B0604020202020204" pitchFamily="34" charset="0"/>
              </a:rPr>
              <a:t>DWH</a:t>
            </a:r>
            <a:endParaRPr lang="zh-CN" altLang="en-US" sz="1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9910" y="1236345"/>
            <a:ext cx="11523980" cy="768350"/>
          </a:xfrm>
          <a:prstGeom prst="rect">
            <a:avLst/>
          </a:prstGeom>
          <a:noFill/>
        </p:spPr>
        <p:txBody>
          <a:bodyPr wrap="square" rtlCol="0">
            <a:spAutoFit/>
          </a:bodyPr>
          <a:lstStyle/>
          <a:p>
            <a:r>
              <a:rPr lang="zh-CN" altLang="en-US" sz="3200" b="1"/>
              <a:t>Project </a:t>
            </a:r>
            <a:r>
              <a:rPr lang="en-US" sz="3200" b="1"/>
              <a:t>4</a:t>
            </a:r>
            <a:r>
              <a:rPr lang="zh-CN" altLang="en-US" sz="4400" b="1"/>
              <a:t>  </a:t>
            </a:r>
            <a:r>
              <a:rPr lang="zh-CN" altLang="en-US" sz="2800" b="1"/>
              <a:t>                           </a:t>
            </a:r>
            <a:r>
              <a:rPr sz="2800" b="1"/>
              <a:t>License plate </a:t>
            </a:r>
            <a:r>
              <a:rPr lang="en-US" sz="2800" b="1"/>
              <a:t>Reading</a:t>
            </a:r>
          </a:p>
        </p:txBody>
      </p:sp>
      <p:pic>
        <p:nvPicPr>
          <p:cNvPr id="2" name="图片 1"/>
          <p:cNvPicPr>
            <a:picLocks noChangeAspect="1"/>
          </p:cNvPicPr>
          <p:nvPr/>
        </p:nvPicPr>
        <p:blipFill>
          <a:blip r:embed="rId2"/>
          <a:stretch>
            <a:fillRect/>
          </a:stretch>
        </p:blipFill>
        <p:spPr>
          <a:xfrm>
            <a:off x="549910" y="2770632"/>
            <a:ext cx="2704465" cy="1596390"/>
          </a:xfrm>
          <a:prstGeom prst="rect">
            <a:avLst/>
          </a:prstGeom>
        </p:spPr>
      </p:pic>
      <p:pic>
        <p:nvPicPr>
          <p:cNvPr id="5" name="图片 4"/>
          <p:cNvPicPr>
            <a:picLocks noChangeAspect="1"/>
          </p:cNvPicPr>
          <p:nvPr/>
        </p:nvPicPr>
        <p:blipFill>
          <a:blip r:embed="rId3"/>
          <a:stretch>
            <a:fillRect/>
          </a:stretch>
        </p:blipFill>
        <p:spPr>
          <a:xfrm>
            <a:off x="3674745" y="2827464"/>
            <a:ext cx="4535805" cy="1482725"/>
          </a:xfrm>
          <a:prstGeom prst="rect">
            <a:avLst/>
          </a:prstGeom>
        </p:spPr>
      </p:pic>
      <p:pic>
        <p:nvPicPr>
          <p:cNvPr id="8" name="图片 7"/>
          <p:cNvPicPr>
            <a:picLocks noChangeAspect="1"/>
          </p:cNvPicPr>
          <p:nvPr/>
        </p:nvPicPr>
        <p:blipFill>
          <a:blip r:embed="rId4"/>
          <a:stretch>
            <a:fillRect/>
          </a:stretch>
        </p:blipFill>
        <p:spPr>
          <a:xfrm>
            <a:off x="8630920" y="3185286"/>
            <a:ext cx="2362200" cy="767080"/>
          </a:xfrm>
          <a:prstGeom prst="rect">
            <a:avLst/>
          </a:prstGeom>
        </p:spPr>
      </p:pic>
      <p:sp>
        <p:nvSpPr>
          <p:cNvPr id="4" name="文本框 3"/>
          <p:cNvSpPr txBox="1"/>
          <p:nvPr/>
        </p:nvSpPr>
        <p:spPr>
          <a:xfrm>
            <a:off x="3643042" y="5029115"/>
            <a:ext cx="5337716" cy="923330"/>
          </a:xfrm>
          <a:prstGeom prst="rect">
            <a:avLst/>
          </a:prstGeom>
          <a:noFill/>
        </p:spPr>
        <p:txBody>
          <a:bodyPr wrap="square" rtlCol="0">
            <a:spAutoFit/>
          </a:bodyPr>
          <a:lstStyle/>
          <a:p>
            <a:r>
              <a:rPr lang="en-US" altLang="zh-CN" dirty="0" smtClean="0"/>
              <a:t>Wu Deming(</a:t>
            </a:r>
            <a:r>
              <a:rPr lang="zh-CN" altLang="en-US" dirty="0" smtClean="0"/>
              <a:t>吴德明）</a:t>
            </a:r>
            <a:r>
              <a:rPr lang="en-US" altLang="zh-CN" dirty="0" smtClean="0"/>
              <a:t>	</a:t>
            </a:r>
            <a:r>
              <a:rPr lang="en-US" altLang="zh-CN" dirty="0" err="1" smtClean="0"/>
              <a:t>Niu</a:t>
            </a:r>
            <a:r>
              <a:rPr lang="en-US" altLang="zh-CN" dirty="0" smtClean="0"/>
              <a:t> </a:t>
            </a:r>
            <a:r>
              <a:rPr lang="en-US" altLang="zh-CN" dirty="0" err="1" smtClean="0"/>
              <a:t>Tianxing</a:t>
            </a:r>
            <a:r>
              <a:rPr lang="en-US" altLang="zh-CN" dirty="0" smtClean="0"/>
              <a:t>(</a:t>
            </a:r>
            <a:r>
              <a:rPr lang="zh-CN" altLang="en-US" dirty="0" smtClean="0"/>
              <a:t>牛天星）</a:t>
            </a:r>
            <a:endParaRPr lang="en-US" altLang="zh-CN" dirty="0" smtClean="0"/>
          </a:p>
          <a:p>
            <a:r>
              <a:rPr lang="en-US" altLang="zh-CN" dirty="0"/>
              <a:t> </a:t>
            </a:r>
            <a:r>
              <a:rPr lang="en-US" altLang="zh-CN" dirty="0" smtClean="0"/>
              <a:t>      2019232111		       2019231051 </a:t>
            </a:r>
          </a:p>
          <a:p>
            <a:pPr algn="ctr"/>
            <a:r>
              <a:rPr lang="en-US" altLang="zh-CN" dirty="0" smtClean="0"/>
              <a:t>{</a:t>
            </a:r>
            <a:r>
              <a:rPr lang="en-US" altLang="zh-CN" dirty="0" err="1" smtClean="0"/>
              <a:t>wudm</a:t>
            </a:r>
            <a:r>
              <a:rPr lang="en-US" altLang="zh-CN" dirty="0" smtClean="0"/>
              <a:t>, </a:t>
            </a:r>
            <a:r>
              <a:rPr lang="en-US" altLang="zh-CN" dirty="0" err="1" smtClean="0"/>
              <a:t>nittx</a:t>
            </a:r>
            <a:r>
              <a:rPr lang="en-US" altLang="zh-CN" dirty="0"/>
              <a:t>}</a:t>
            </a:r>
            <a:r>
              <a:rPr lang="en-US" altLang="zh-CN" dirty="0" smtClean="0"/>
              <a:t>@shanghaitech.edu.cn</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5" name="图片 4"/>
          <p:cNvPicPr>
            <a:picLocks noChangeAspect="1"/>
          </p:cNvPicPr>
          <p:nvPr/>
        </p:nvPicPr>
        <p:blipFill>
          <a:blip r:embed="rId2"/>
          <a:stretch>
            <a:fillRect/>
          </a:stretch>
        </p:blipFill>
        <p:spPr>
          <a:xfrm>
            <a:off x="936702" y="1352809"/>
            <a:ext cx="9687869" cy="4441547"/>
          </a:xfrm>
          <a:prstGeom prst="rect">
            <a:avLst/>
          </a:prstGeom>
        </p:spPr>
      </p:pic>
    </p:spTree>
    <p:extLst>
      <p:ext uri="{BB962C8B-B14F-4D97-AF65-F5344CB8AC3E}">
        <p14:creationId xmlns:p14="http://schemas.microsoft.com/office/powerpoint/2010/main" val="40244375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4" name="图片 3"/>
          <p:cNvPicPr>
            <a:picLocks noChangeAspect="1"/>
          </p:cNvPicPr>
          <p:nvPr/>
        </p:nvPicPr>
        <p:blipFill>
          <a:blip r:embed="rId2"/>
          <a:stretch>
            <a:fillRect/>
          </a:stretch>
        </p:blipFill>
        <p:spPr>
          <a:xfrm>
            <a:off x="514350" y="1462396"/>
            <a:ext cx="11112148" cy="3789827"/>
          </a:xfrm>
          <a:prstGeom prst="rect">
            <a:avLst/>
          </a:prstGeom>
        </p:spPr>
      </p:pic>
    </p:spTree>
    <p:extLst>
      <p:ext uri="{BB962C8B-B14F-4D97-AF65-F5344CB8AC3E}">
        <p14:creationId xmlns:p14="http://schemas.microsoft.com/office/powerpoint/2010/main" val="18158286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96" y="1215716"/>
            <a:ext cx="10706100" cy="241935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96" y="3635066"/>
            <a:ext cx="10782300" cy="1981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8" y="1906510"/>
            <a:ext cx="5256638" cy="262831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048" y="1906510"/>
            <a:ext cx="5981700" cy="26765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stretch>
            <a:fillRect/>
          </a:stretch>
        </p:blipFill>
        <p:spPr>
          <a:xfrm>
            <a:off x="1491238" y="1743285"/>
            <a:ext cx="9209524" cy="337142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7" y="1496029"/>
            <a:ext cx="5256638" cy="262831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704" y="1496029"/>
            <a:ext cx="5981700" cy="2676525"/>
          </a:xfrm>
          <a:prstGeom prst="rect">
            <a:avLst/>
          </a:prstGeom>
        </p:spPr>
      </p:pic>
      <p:pic>
        <p:nvPicPr>
          <p:cNvPr id="5" name="图片 4"/>
          <p:cNvPicPr>
            <a:picLocks noChangeAspect="1"/>
          </p:cNvPicPr>
          <p:nvPr/>
        </p:nvPicPr>
        <p:blipFill>
          <a:blip r:embed="rId4"/>
          <a:stretch>
            <a:fillRect/>
          </a:stretch>
        </p:blipFill>
        <p:spPr>
          <a:xfrm>
            <a:off x="469712" y="4371714"/>
            <a:ext cx="5066667" cy="1247619"/>
          </a:xfrm>
          <a:prstGeom prst="rect">
            <a:avLst/>
          </a:prstGeom>
        </p:spPr>
      </p:pic>
      <p:pic>
        <p:nvPicPr>
          <p:cNvPr id="6" name="图片 5"/>
          <p:cNvPicPr>
            <a:picLocks noChangeAspect="1"/>
          </p:cNvPicPr>
          <p:nvPr/>
        </p:nvPicPr>
        <p:blipFill>
          <a:blip r:embed="rId5"/>
          <a:stretch>
            <a:fillRect/>
          </a:stretch>
        </p:blipFill>
        <p:spPr>
          <a:xfrm>
            <a:off x="6826792" y="4371714"/>
            <a:ext cx="3809524" cy="1304762"/>
          </a:xfrm>
          <a:prstGeom prst="rect">
            <a:avLst/>
          </a:prstGeom>
        </p:spPr>
      </p:pic>
    </p:spTree>
    <p:extLst>
      <p:ext uri="{BB962C8B-B14F-4D97-AF65-F5344CB8AC3E}">
        <p14:creationId xmlns:p14="http://schemas.microsoft.com/office/powerpoint/2010/main" val="1082125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06" y="919480"/>
            <a:ext cx="3069167" cy="516432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586" y="0"/>
            <a:ext cx="3892016" cy="646226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602" y="0"/>
            <a:ext cx="3991077" cy="649833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2465" y="247650"/>
            <a:ext cx="3891280" cy="706755"/>
          </a:xfrm>
          <a:prstGeom prst="rect">
            <a:avLst/>
          </a:prstGeom>
          <a:noFill/>
        </p:spPr>
        <p:txBody>
          <a:bodyPr wrap="square" rtlCol="0">
            <a:spAutoFit/>
          </a:bodyPr>
          <a:lstStyle/>
          <a:p>
            <a:r>
              <a:rPr lang="en-US" altLang="zh-CN" sz="4000" b="1"/>
              <a:t>1.Objective</a:t>
            </a:r>
          </a:p>
        </p:txBody>
      </p:sp>
      <p:sp>
        <p:nvSpPr>
          <p:cNvPr id="12" name="文本框 11"/>
          <p:cNvSpPr txBox="1"/>
          <p:nvPr/>
        </p:nvSpPr>
        <p:spPr>
          <a:xfrm>
            <a:off x="1594104" y="1332357"/>
            <a:ext cx="8183880" cy="4401205"/>
          </a:xfrm>
          <a:prstGeom prst="rect">
            <a:avLst/>
          </a:prstGeom>
          <a:noFill/>
        </p:spPr>
        <p:txBody>
          <a:bodyPr wrap="square" rtlCol="0">
            <a:spAutoFit/>
          </a:bodyPr>
          <a:lstStyle/>
          <a:p>
            <a:r>
              <a:rPr sz="2000" dirty="0"/>
              <a:t>The license plate recognition technology requires that a license plate in motion can be extracted and recognized from a complex background. The license plate extraction, image pre-processing, feature extraction, license </a:t>
            </a:r>
          </a:p>
          <a:p>
            <a:r>
              <a:rPr sz="2000" dirty="0"/>
              <a:t>plate character recognition and other technologies can be used to identify </a:t>
            </a:r>
          </a:p>
          <a:p>
            <a:r>
              <a:rPr sz="2000" dirty="0"/>
              <a:t>the vehicle license plate and color information.</a:t>
            </a:r>
          </a:p>
          <a:p>
            <a:r>
              <a:rPr sz="2000" dirty="0"/>
              <a:t>In order to perform license plate recognition, the following basic steps are required:1.License Plate </a:t>
            </a:r>
            <a:r>
              <a:rPr sz="2000" dirty="0" err="1"/>
              <a:t>Detection:Extract</a:t>
            </a:r>
            <a:r>
              <a:rPr sz="2000" dirty="0"/>
              <a:t> the license </a:t>
            </a:r>
            <a:r>
              <a:rPr sz="2000" dirty="0" err="1"/>
              <a:t>plate.Locate</a:t>
            </a:r>
            <a:r>
              <a:rPr sz="2000" dirty="0"/>
              <a:t> and segment license plate positions in pictures;2.Character Segmentation and Recognition: Extract characters from license plates and recognize the characters by using given templates;3.License plate character </a:t>
            </a:r>
            <a:r>
              <a:rPr sz="2000" dirty="0" err="1"/>
              <a:t>recognition:recognize</a:t>
            </a:r>
            <a:r>
              <a:rPr sz="2000" dirty="0"/>
              <a:t> the divided characters and finally form the license </a:t>
            </a:r>
          </a:p>
          <a:p>
            <a:r>
              <a:rPr sz="2000" dirty="0"/>
              <a:t>plate number.</a:t>
            </a:r>
          </a:p>
          <a:p>
            <a:r>
              <a:rPr sz="2000" dirty="0"/>
              <a:t>In this </a:t>
            </a:r>
            <a:r>
              <a:rPr sz="2000" dirty="0" err="1"/>
              <a:t>project.We</a:t>
            </a:r>
            <a:r>
              <a:rPr sz="2000" dirty="0"/>
              <a:t> want to use traditional image processing method to </a:t>
            </a:r>
          </a:p>
          <a:p>
            <a:r>
              <a:rPr sz="2000" dirty="0"/>
              <a:t>finish the license plate reading.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6120" y="541655"/>
            <a:ext cx="2197100" cy="860425"/>
          </a:xfrm>
          <a:prstGeom prst="rect">
            <a:avLst/>
          </a:prstGeom>
          <a:noFill/>
        </p:spPr>
        <p:txBody>
          <a:bodyPr wrap="square" rtlCol="0">
            <a:spAutoFit/>
          </a:bodyPr>
          <a:lstStyle/>
          <a:p>
            <a:r>
              <a:rPr lang="en-US" altLang="zh-CN" sz="3200" b="1">
                <a:sym typeface="+mn-ea"/>
              </a:rPr>
              <a:t>2.Prepare:</a:t>
            </a:r>
            <a:endParaRPr lang="en-US" altLang="zh-CN" b="1">
              <a:sym typeface="+mn-ea"/>
            </a:endParaRPr>
          </a:p>
          <a:p>
            <a:endParaRPr lang="zh-CN" altLang="en-US"/>
          </a:p>
        </p:txBody>
      </p:sp>
      <p:sp>
        <p:nvSpPr>
          <p:cNvPr id="12" name="文本框 11"/>
          <p:cNvSpPr txBox="1"/>
          <p:nvPr/>
        </p:nvSpPr>
        <p:spPr>
          <a:xfrm>
            <a:off x="789305" y="1205547"/>
            <a:ext cx="5080000" cy="460375"/>
          </a:xfrm>
          <a:prstGeom prst="rect">
            <a:avLst/>
          </a:prstGeom>
          <a:noFill/>
          <a:ln w="9525">
            <a:noFill/>
          </a:ln>
        </p:spPr>
        <p:txBody>
          <a:bodyPr>
            <a:spAutoFit/>
          </a:bodyPr>
          <a:lstStyle/>
          <a:p>
            <a:pPr marL="0" indent="0"/>
            <a:r>
              <a:rPr lang="en-US" sz="2400" b="1">
                <a:latin typeface="Calibri" panose="020F0502020204030204" pitchFamily="34" charset="0"/>
                <a:ea typeface="宋体" panose="02010600030101010101" pitchFamily="2" charset="-122"/>
                <a:cs typeface="Times New Roman" panose="02020603050405020304" charset="0"/>
              </a:rPr>
              <a:t> A.Morphological Image Processing</a:t>
            </a:r>
          </a:p>
        </p:txBody>
      </p:sp>
      <p:sp>
        <p:nvSpPr>
          <p:cNvPr id="100" name="文本框 99"/>
          <p:cNvSpPr txBox="1"/>
          <p:nvPr/>
        </p:nvSpPr>
        <p:spPr>
          <a:xfrm>
            <a:off x="518160" y="1826578"/>
            <a:ext cx="5080000" cy="1753235"/>
          </a:xfrm>
          <a:prstGeom prst="rect">
            <a:avLst/>
          </a:prstGeom>
          <a:noFill/>
          <a:ln w="9525">
            <a:noFill/>
          </a:ln>
        </p:spPr>
        <p:txBody>
          <a:bodyPr>
            <a:spAutoFit/>
          </a:bodyPr>
          <a:lstStyle/>
          <a:p>
            <a:pPr marL="0" indent="304800"/>
            <a:r>
              <a:rPr lang="en-US" sz="1200" b="0">
                <a:latin typeface="Calibri" panose="020F0502020204030204" pitchFamily="34" charset="0"/>
                <a:ea typeface="宋体" panose="02010600030101010101" pitchFamily="2" charset="-122"/>
                <a:cs typeface="Times New Roman" panose="02020603050405020304" charset="0"/>
              </a:rPr>
              <a:t>The basic morphological operations (erosion and dilation) are used to find the region of interest. The image is dilated and eroded with some structuring element and morphological gradient is used in order to detect the edges in the image. </a:t>
            </a:r>
          </a:p>
          <a:p>
            <a:pPr marL="0" indent="304800"/>
            <a:r>
              <a:rPr lang="en-US" sz="1200" b="0">
                <a:latin typeface="Calibri" panose="020F0502020204030204" pitchFamily="34" charset="0"/>
                <a:ea typeface="宋体" panose="02010600030101010101" pitchFamily="2" charset="-122"/>
                <a:cs typeface="Times New Roman" panose="02020603050405020304" charset="0"/>
              </a:rPr>
              <a:t>Morphological image processing is a collection of non linear operations related to shape or morphology of features in an image. The operation is based on the relative ordering of the pixels not on their values. The morphology is performed using the structuring element which is also a binary image. Basic operations for the image morphology are erosion and dilation.</a:t>
            </a:r>
            <a:endParaRPr lang="zh-CN" altLang="en-US"/>
          </a:p>
        </p:txBody>
      </p:sp>
      <p:pic>
        <p:nvPicPr>
          <p:cNvPr id="3" name="图片 2"/>
          <p:cNvPicPr>
            <a:picLocks noChangeAspect="1"/>
          </p:cNvPicPr>
          <p:nvPr/>
        </p:nvPicPr>
        <p:blipFill>
          <a:blip r:embed="rId2"/>
          <a:stretch>
            <a:fillRect/>
          </a:stretch>
        </p:blipFill>
        <p:spPr>
          <a:xfrm>
            <a:off x="4710430" y="3790315"/>
            <a:ext cx="6968490" cy="2552700"/>
          </a:xfrm>
          <a:prstGeom prst="rect">
            <a:avLst/>
          </a:prstGeom>
        </p:spPr>
      </p:pic>
      <p:pic>
        <p:nvPicPr>
          <p:cNvPr id="7" name="图片 6"/>
          <p:cNvPicPr>
            <a:picLocks noChangeAspect="1"/>
          </p:cNvPicPr>
          <p:nvPr/>
        </p:nvPicPr>
        <p:blipFill>
          <a:blip r:embed="rId3"/>
          <a:stretch>
            <a:fillRect/>
          </a:stretch>
        </p:blipFill>
        <p:spPr>
          <a:xfrm>
            <a:off x="5869305" y="1826578"/>
            <a:ext cx="5667375" cy="6883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6120" y="540385"/>
            <a:ext cx="1932940" cy="583565"/>
          </a:xfrm>
          <a:prstGeom prst="rect">
            <a:avLst/>
          </a:prstGeom>
          <a:noFill/>
        </p:spPr>
        <p:txBody>
          <a:bodyPr wrap="none" rtlCol="0">
            <a:spAutoFit/>
          </a:bodyPr>
          <a:lstStyle/>
          <a:p>
            <a:r>
              <a:rPr lang="en-US" altLang="zh-CN" sz="3200" b="1"/>
              <a:t>2.</a:t>
            </a:r>
            <a:r>
              <a:rPr lang="en-US" altLang="zh-CN" sz="3200" b="1">
                <a:sym typeface="+mn-ea"/>
              </a:rPr>
              <a:t>Prepare:</a:t>
            </a:r>
            <a:endParaRPr lang="en-US" altLang="zh-CN" sz="3200" b="1"/>
          </a:p>
        </p:txBody>
      </p:sp>
      <p:sp>
        <p:nvSpPr>
          <p:cNvPr id="12" name="文本框 11"/>
          <p:cNvSpPr txBox="1"/>
          <p:nvPr/>
        </p:nvSpPr>
        <p:spPr>
          <a:xfrm>
            <a:off x="629285" y="1192847"/>
            <a:ext cx="5080000" cy="460375"/>
          </a:xfrm>
          <a:prstGeom prst="rect">
            <a:avLst/>
          </a:prstGeom>
          <a:noFill/>
          <a:ln w="9525">
            <a:noFill/>
          </a:ln>
        </p:spPr>
        <p:txBody>
          <a:bodyPr>
            <a:spAutoFit/>
          </a:bodyPr>
          <a:lstStyle/>
          <a:p>
            <a:pPr marL="0" indent="0"/>
            <a:r>
              <a:rPr lang="en-US" sz="2400" b="1">
                <a:latin typeface="Calibri" panose="020F0502020204030204" pitchFamily="34" charset="0"/>
                <a:ea typeface="宋体" panose="02010600030101010101" pitchFamily="2" charset="-122"/>
                <a:cs typeface="Times New Roman" panose="02020603050405020304" charset="0"/>
              </a:rPr>
              <a:t> B.Vertical projection</a:t>
            </a:r>
          </a:p>
        </p:txBody>
      </p:sp>
      <p:sp>
        <p:nvSpPr>
          <p:cNvPr id="3" name="文本框 2"/>
          <p:cNvSpPr txBox="1"/>
          <p:nvPr/>
        </p:nvSpPr>
        <p:spPr>
          <a:xfrm>
            <a:off x="706120" y="1844675"/>
            <a:ext cx="5272405" cy="1383665"/>
          </a:xfrm>
          <a:prstGeom prst="rect">
            <a:avLst/>
          </a:prstGeom>
          <a:noFill/>
          <a:ln w="9525">
            <a:noFill/>
          </a:ln>
        </p:spPr>
        <p:txBody>
          <a:bodyPr wrap="square">
            <a:spAutoFit/>
          </a:bodyPr>
          <a:lstStyle/>
          <a:p>
            <a:pPr marL="0" indent="266700"/>
            <a:r>
              <a:rPr lang="en-US" sz="1200" b="0" dirty="0">
                <a:latin typeface="Calibri" panose="020F0502020204030204" pitchFamily="34" charset="0"/>
                <a:ea typeface="宋体" panose="02010600030101010101" pitchFamily="2" charset="-122"/>
                <a:cs typeface="Times New Roman" panose="02020603050405020304" charset="0"/>
              </a:rPr>
              <a:t>The projection of the corresponding direction of the image is to take a straight line in that direction, count the number of black points of the pixels on the image perpendicular to the straight line (axis), and accumulate the sum as the value of that position on the axis; the cutting based on the image projection is to divide After the image is mapped to this feature, the cutting position (coordinates) of the image is determined based on this feature, and the original image is cut using this coordinate to obtain the target image.</a:t>
            </a:r>
            <a:endParaRPr lang="zh-CN" altLang="en-US" dirty="0"/>
          </a:p>
        </p:txBody>
      </p:sp>
      <p:pic>
        <p:nvPicPr>
          <p:cNvPr id="8" name="图片 4" descr="IMG_256"/>
          <p:cNvPicPr>
            <a:picLocks noChangeAspect="1"/>
          </p:cNvPicPr>
          <p:nvPr/>
        </p:nvPicPr>
        <p:blipFill>
          <a:blip r:embed="rId2"/>
          <a:stretch>
            <a:fillRect/>
          </a:stretch>
        </p:blipFill>
        <p:spPr>
          <a:xfrm>
            <a:off x="6647815" y="3099435"/>
            <a:ext cx="4941570" cy="2118360"/>
          </a:xfrm>
          <a:prstGeom prst="rect">
            <a:avLst/>
          </a:prstGeom>
          <a:noFill/>
          <a:ln w="9525">
            <a:noFill/>
          </a:ln>
        </p:spPr>
      </p:pic>
      <p:pic>
        <p:nvPicPr>
          <p:cNvPr id="6" name="图片 5" descr="QQ图片20191229162119"/>
          <p:cNvPicPr>
            <a:picLocks noChangeAspect="1"/>
          </p:cNvPicPr>
          <p:nvPr/>
        </p:nvPicPr>
        <p:blipFill>
          <a:blip r:embed="rId3"/>
          <a:stretch>
            <a:fillRect/>
          </a:stretch>
        </p:blipFill>
        <p:spPr>
          <a:xfrm>
            <a:off x="6595110" y="321945"/>
            <a:ext cx="4994275" cy="2065020"/>
          </a:xfrm>
          <a:prstGeom prst="rect">
            <a:avLst/>
          </a:prstGeom>
        </p:spPr>
      </p:pic>
      <p:sp>
        <p:nvSpPr>
          <p:cNvPr id="7" name="文本框 6"/>
          <p:cNvSpPr txBox="1"/>
          <p:nvPr/>
        </p:nvSpPr>
        <p:spPr>
          <a:xfrm>
            <a:off x="706120" y="3768725"/>
            <a:ext cx="5080000" cy="1568450"/>
          </a:xfrm>
          <a:prstGeom prst="rect">
            <a:avLst/>
          </a:prstGeom>
          <a:noFill/>
          <a:ln w="9525">
            <a:noFill/>
          </a:ln>
        </p:spPr>
        <p:txBody>
          <a:bodyPr>
            <a:spAutoFit/>
          </a:bodyPr>
          <a:lstStyle/>
          <a:p>
            <a:pPr marL="0" indent="0"/>
            <a:r>
              <a:rPr lang="en-US" sz="1200" b="0">
                <a:latin typeface="Calibri" panose="020F0502020204030204" pitchFamily="34" charset="0"/>
                <a:ea typeface="宋体" panose="02010600030101010101" pitchFamily="2" charset="-122"/>
                <a:cs typeface="Times New Roman" panose="02020603050405020304" charset="0"/>
              </a:rPr>
              <a:t>In character segmentation,the main task of the horizontal projection analysis of the binary license plate image is to calculate the starting (rising point), ending (falling point) position, character height (peak width), and character center of the characters on each license plate from the obtained projection histogram. Distance (peak center position), character spacing (bottom width), and the position of the top and bottom borders of the character. Finally, we find the maximum height of license plate characters and remove the upper and lower border of license plate.</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6120" y="540385"/>
            <a:ext cx="1932940" cy="583565"/>
          </a:xfrm>
          <a:prstGeom prst="rect">
            <a:avLst/>
          </a:prstGeom>
          <a:noFill/>
        </p:spPr>
        <p:txBody>
          <a:bodyPr wrap="none" rtlCol="0">
            <a:spAutoFit/>
          </a:bodyPr>
          <a:lstStyle/>
          <a:p>
            <a:r>
              <a:rPr lang="en-US" altLang="zh-CN" sz="3200" b="1"/>
              <a:t>2.</a:t>
            </a:r>
            <a:r>
              <a:rPr lang="en-US" altLang="zh-CN" sz="3200" b="1">
                <a:sym typeface="+mn-ea"/>
              </a:rPr>
              <a:t>Prepare:</a:t>
            </a:r>
            <a:endParaRPr lang="en-US" altLang="zh-CN" sz="3200" b="1"/>
          </a:p>
        </p:txBody>
      </p:sp>
      <p:sp>
        <p:nvSpPr>
          <p:cNvPr id="12" name="文本框 11"/>
          <p:cNvSpPr txBox="1"/>
          <p:nvPr/>
        </p:nvSpPr>
        <p:spPr>
          <a:xfrm>
            <a:off x="655320" y="1192847"/>
            <a:ext cx="5080000" cy="460375"/>
          </a:xfrm>
          <a:prstGeom prst="rect">
            <a:avLst/>
          </a:prstGeom>
          <a:noFill/>
          <a:ln w="9525">
            <a:noFill/>
          </a:ln>
        </p:spPr>
        <p:txBody>
          <a:bodyPr>
            <a:spAutoFit/>
          </a:bodyPr>
          <a:lstStyle/>
          <a:p>
            <a:pPr marL="0" indent="0"/>
            <a:r>
              <a:rPr lang="en-US" sz="2400" b="1">
                <a:latin typeface="Calibri" panose="020F0502020204030204" pitchFamily="34" charset="0"/>
                <a:ea typeface="宋体" panose="02010600030101010101" pitchFamily="2" charset="-122"/>
                <a:cs typeface="Times New Roman" panose="02020603050405020304" charset="0"/>
              </a:rPr>
              <a:t> C.Hough and Radon transform</a:t>
            </a:r>
          </a:p>
        </p:txBody>
      </p:sp>
      <p:sp>
        <p:nvSpPr>
          <p:cNvPr id="100" name="文本框 99"/>
          <p:cNvSpPr txBox="1"/>
          <p:nvPr/>
        </p:nvSpPr>
        <p:spPr>
          <a:xfrm>
            <a:off x="595630" y="1898015"/>
            <a:ext cx="5597906" cy="4401205"/>
          </a:xfrm>
          <a:prstGeom prst="rect">
            <a:avLst/>
          </a:prstGeom>
          <a:noFill/>
          <a:ln w="9525">
            <a:noFill/>
          </a:ln>
        </p:spPr>
        <p:txBody>
          <a:bodyPr wrap="square">
            <a:spAutoFit/>
          </a:bodyPr>
          <a:lstStyle/>
          <a:p>
            <a:pPr marL="0" indent="266700"/>
            <a:r>
              <a:rPr lang="en-US" sz="2000" b="0" dirty="0">
                <a:cs typeface="Times New Roman" panose="02020603050405020304" charset="0"/>
              </a:rPr>
              <a:t>Algorithm of vehicle license plate tilt correction based on Hough transform</a:t>
            </a:r>
            <a:r>
              <a:rPr lang="en-US" sz="2000" b="0" dirty="0" smtClean="0">
                <a:cs typeface="Times New Roman" panose="02020603050405020304" charset="0"/>
              </a:rPr>
              <a:t>: In </a:t>
            </a:r>
            <a:r>
              <a:rPr lang="en-US" sz="2000" b="0" dirty="0">
                <a:cs typeface="Times New Roman" panose="02020603050405020304" charset="0"/>
              </a:rPr>
              <a:t>this project</a:t>
            </a:r>
            <a:r>
              <a:rPr lang="en-US" sz="2000" b="0" dirty="0" smtClean="0">
                <a:cs typeface="Times New Roman" panose="02020603050405020304" charset="0"/>
              </a:rPr>
              <a:t>, We </a:t>
            </a:r>
            <a:r>
              <a:rPr lang="en-US" sz="2000" b="0" dirty="0">
                <a:cs typeface="Times New Roman" panose="02020603050405020304" charset="0"/>
              </a:rPr>
              <a:t>hope to perform skew correction on the segmented picture to improve the accuracy of character recognition</a:t>
            </a:r>
            <a:r>
              <a:rPr lang="en-US" sz="2000" b="0" dirty="0" smtClean="0">
                <a:cs typeface="Times New Roman" panose="02020603050405020304" charset="0"/>
              </a:rPr>
              <a:t>. Steps </a:t>
            </a:r>
            <a:r>
              <a:rPr lang="en-US" sz="2000" b="0" dirty="0">
                <a:cs typeface="Times New Roman" panose="02020603050405020304" charset="0"/>
              </a:rPr>
              <a:t>are as follows:</a:t>
            </a:r>
            <a:endParaRPr lang="en-US" sz="2000" b="0" dirty="0"/>
          </a:p>
          <a:p>
            <a:pPr marL="0" indent="266700"/>
            <a:r>
              <a:rPr lang="en-US" sz="2000" b="0" dirty="0"/>
              <a:t>1. </a:t>
            </a:r>
            <a:r>
              <a:rPr lang="en-US" sz="2000" b="0" dirty="0">
                <a:cs typeface="Times New Roman" panose="02020603050405020304" charset="0"/>
              </a:rPr>
              <a:t>Image preprocessing</a:t>
            </a:r>
            <a:r>
              <a:rPr lang="en-US" sz="2000" b="0" dirty="0" smtClean="0">
                <a:cs typeface="Times New Roman" panose="02020603050405020304" charset="0"/>
              </a:rPr>
              <a:t>, remove </a:t>
            </a:r>
            <a:r>
              <a:rPr lang="en-US" sz="2000" b="0" dirty="0">
                <a:cs typeface="Times New Roman" panose="02020603050405020304" charset="0"/>
              </a:rPr>
              <a:t>discrete noise points;</a:t>
            </a:r>
            <a:endParaRPr lang="en-US" sz="2000" b="0" dirty="0"/>
          </a:p>
          <a:p>
            <a:pPr marL="0" indent="266700"/>
            <a:r>
              <a:rPr lang="en-US" sz="2000" b="0" dirty="0"/>
              <a:t>2. </a:t>
            </a:r>
            <a:r>
              <a:rPr lang="en-US" sz="2000" b="0" dirty="0">
                <a:cs typeface="Times New Roman" panose="02020603050405020304" charset="0"/>
              </a:rPr>
              <a:t>Use edge detection to enhance horizontal lines in the image;</a:t>
            </a:r>
            <a:endParaRPr lang="en-US" sz="2000" b="0" dirty="0"/>
          </a:p>
          <a:p>
            <a:pPr marL="0" indent="266700"/>
            <a:r>
              <a:rPr lang="en-US" sz="2000" b="0" dirty="0"/>
              <a:t>3. </a:t>
            </a:r>
            <a:r>
              <a:rPr lang="en-US" sz="2000" b="0" dirty="0">
                <a:cs typeface="Times New Roman" panose="02020603050405020304" charset="0"/>
              </a:rPr>
              <a:t>Use Hough transform to detect the border of the license plate;</a:t>
            </a:r>
            <a:endParaRPr lang="en-US" sz="2000" b="0" dirty="0"/>
          </a:p>
          <a:p>
            <a:pPr marL="0" indent="266700"/>
            <a:r>
              <a:rPr lang="en-US" sz="2000" b="0" dirty="0"/>
              <a:t>4. </a:t>
            </a:r>
            <a:r>
              <a:rPr lang="en-US" sz="2000" b="0" dirty="0">
                <a:cs typeface="Times New Roman" panose="02020603050405020304" charset="0"/>
              </a:rPr>
              <a:t>Determine the tilt angle of the border line;</a:t>
            </a:r>
            <a:endParaRPr lang="en-US" sz="2000" b="0" dirty="0"/>
          </a:p>
          <a:p>
            <a:pPr marL="0" indent="266700"/>
            <a:r>
              <a:rPr lang="en-US" sz="2000" b="0" dirty="0"/>
              <a:t>5. </a:t>
            </a:r>
            <a:r>
              <a:rPr lang="en-US" sz="2000" b="0" dirty="0">
                <a:cs typeface="Times New Roman" panose="02020603050405020304" charset="0"/>
              </a:rPr>
              <a:t>Rotate according to the tilt angle</a:t>
            </a:r>
            <a:r>
              <a:rPr lang="en-US" sz="2000" b="0" dirty="0" smtClean="0">
                <a:cs typeface="Times New Roman" panose="02020603050405020304" charset="0"/>
              </a:rPr>
              <a:t>;</a:t>
            </a:r>
          </a:p>
          <a:p>
            <a:pPr marL="0" indent="266700"/>
            <a:r>
              <a:rPr lang="en-US" sz="2000" b="0" dirty="0" smtClean="0">
                <a:cs typeface="Times New Roman" panose="02020603050405020304" charset="0"/>
              </a:rPr>
              <a:t>6.Obtain </a:t>
            </a:r>
            <a:r>
              <a:rPr lang="en-US" sz="2000" b="0" dirty="0">
                <a:cs typeface="Times New Roman" panose="02020603050405020304" charset="0"/>
              </a:rPr>
              <a:t>a corrected image.</a:t>
            </a:r>
            <a:endParaRPr lang="zh-CN" altLang="en-US" sz="2000" dirty="0"/>
          </a:p>
        </p:txBody>
      </p:sp>
      <p:pic>
        <p:nvPicPr>
          <p:cNvPr id="9" name="图片 12"/>
          <p:cNvPicPr>
            <a:picLocks noChangeAspect="1"/>
          </p:cNvPicPr>
          <p:nvPr/>
        </p:nvPicPr>
        <p:blipFill>
          <a:blip r:embed="rId2"/>
          <a:stretch>
            <a:fillRect/>
          </a:stretch>
        </p:blipFill>
        <p:spPr>
          <a:xfrm>
            <a:off x="6936548" y="2628582"/>
            <a:ext cx="3578860" cy="19646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06120" y="540385"/>
            <a:ext cx="1932940" cy="583565"/>
          </a:xfrm>
          <a:prstGeom prst="rect">
            <a:avLst/>
          </a:prstGeom>
          <a:noFill/>
        </p:spPr>
        <p:txBody>
          <a:bodyPr wrap="none" rtlCol="0">
            <a:spAutoFit/>
          </a:bodyPr>
          <a:lstStyle/>
          <a:p>
            <a:r>
              <a:rPr lang="en-US" altLang="zh-CN" sz="3200" b="1"/>
              <a:t>2.</a:t>
            </a:r>
            <a:r>
              <a:rPr lang="en-US" altLang="zh-CN" sz="3200" b="1">
                <a:sym typeface="+mn-ea"/>
              </a:rPr>
              <a:t>Prepare:</a:t>
            </a:r>
            <a:endParaRPr lang="en-US" altLang="zh-CN" sz="3200" b="1"/>
          </a:p>
        </p:txBody>
      </p:sp>
      <p:sp>
        <p:nvSpPr>
          <p:cNvPr id="12" name="文本框 11"/>
          <p:cNvSpPr txBox="1"/>
          <p:nvPr/>
        </p:nvSpPr>
        <p:spPr>
          <a:xfrm>
            <a:off x="655320" y="1192847"/>
            <a:ext cx="5080000" cy="460375"/>
          </a:xfrm>
          <a:prstGeom prst="rect">
            <a:avLst/>
          </a:prstGeom>
          <a:noFill/>
          <a:ln w="9525">
            <a:noFill/>
          </a:ln>
        </p:spPr>
        <p:txBody>
          <a:bodyPr>
            <a:spAutoFit/>
          </a:bodyPr>
          <a:lstStyle/>
          <a:p>
            <a:pPr marL="0" indent="0"/>
            <a:r>
              <a:rPr lang="en-US" sz="2400" b="1">
                <a:latin typeface="Calibri" panose="020F0502020204030204" pitchFamily="34" charset="0"/>
                <a:ea typeface="宋体" panose="02010600030101010101" pitchFamily="2" charset="-122"/>
                <a:cs typeface="Times New Roman" panose="02020603050405020304" charset="0"/>
              </a:rPr>
              <a:t> D.Connected Region</a:t>
            </a:r>
          </a:p>
        </p:txBody>
      </p:sp>
      <p:sp>
        <p:nvSpPr>
          <p:cNvPr id="100" name="文本框 99"/>
          <p:cNvSpPr txBox="1"/>
          <p:nvPr/>
        </p:nvSpPr>
        <p:spPr>
          <a:xfrm>
            <a:off x="655319" y="1885315"/>
            <a:ext cx="5416297" cy="3170099"/>
          </a:xfrm>
          <a:prstGeom prst="rect">
            <a:avLst/>
          </a:prstGeom>
          <a:noFill/>
          <a:ln w="9525">
            <a:noFill/>
          </a:ln>
        </p:spPr>
        <p:txBody>
          <a:bodyPr wrap="square">
            <a:spAutoFit/>
          </a:bodyPr>
          <a:lstStyle/>
          <a:p>
            <a:pPr marL="0" indent="0" algn="just"/>
            <a:r>
              <a:rPr lang="en-US" sz="2000" b="0" dirty="0">
                <a:cs typeface="Times New Roman" panose="02020603050405020304" charset="0"/>
              </a:rPr>
              <a:t>Connected region generally refers to the image region composed of foreground pixels with the same pixel value and adjacent position</a:t>
            </a:r>
            <a:r>
              <a:rPr lang="en-US" sz="2000" b="0" dirty="0" smtClean="0">
                <a:cs typeface="Times New Roman" panose="02020603050405020304" charset="0"/>
              </a:rPr>
              <a:t>. Connected </a:t>
            </a:r>
            <a:r>
              <a:rPr lang="en-US" sz="2000" b="0" dirty="0">
                <a:cs typeface="Times New Roman" panose="02020603050405020304" charset="0"/>
              </a:rPr>
              <a:t>region analysis is to find and mark each connected region in an image</a:t>
            </a:r>
            <a:r>
              <a:rPr lang="en-US" sz="2000" b="0" dirty="0" smtClean="0">
                <a:cs typeface="Times New Roman" panose="02020603050405020304" charset="0"/>
              </a:rPr>
              <a:t>. Generally</a:t>
            </a:r>
            <a:r>
              <a:rPr lang="en-US" sz="2000" b="0" dirty="0">
                <a:cs typeface="Times New Roman" panose="02020603050405020304" charset="0"/>
              </a:rPr>
              <a:t>, the object of connected region analysis is a binary image</a:t>
            </a:r>
            <a:r>
              <a:rPr lang="en-US" sz="2000" b="0" dirty="0" smtClean="0">
                <a:cs typeface="Times New Roman" panose="02020603050405020304" charset="0"/>
              </a:rPr>
              <a:t>. In </a:t>
            </a:r>
            <a:r>
              <a:rPr lang="en-US" sz="2000" b="0" dirty="0">
                <a:cs typeface="Times New Roman" panose="02020603050405020304" charset="0"/>
              </a:rPr>
              <a:t>the image, the smallest unit is a pixel, and there are 8 adjacent pixels around each pixel. There are two common </a:t>
            </a:r>
            <a:r>
              <a:rPr lang="en-US" sz="2000" b="0" dirty="0" smtClean="0">
                <a:cs typeface="Times New Roman" panose="02020603050405020304" charset="0"/>
              </a:rPr>
              <a:t>adjacencies: 4 </a:t>
            </a:r>
            <a:r>
              <a:rPr lang="en-US" sz="2000" b="0" dirty="0">
                <a:cs typeface="Times New Roman" panose="02020603050405020304" charset="0"/>
              </a:rPr>
              <a:t>adjacencies and 8 adjacencies</a:t>
            </a:r>
            <a:endParaRPr lang="zh-CN" altLang="en-US" sz="2000" dirty="0"/>
          </a:p>
        </p:txBody>
      </p:sp>
      <p:pic>
        <p:nvPicPr>
          <p:cNvPr id="2" name="图片 13"/>
          <p:cNvPicPr>
            <a:picLocks noChangeAspect="1"/>
          </p:cNvPicPr>
          <p:nvPr/>
        </p:nvPicPr>
        <p:blipFill>
          <a:blip r:embed="rId2"/>
          <a:stretch>
            <a:fillRect/>
          </a:stretch>
        </p:blipFill>
        <p:spPr>
          <a:xfrm>
            <a:off x="6439496" y="2839472"/>
            <a:ext cx="1928495" cy="909320"/>
          </a:xfrm>
          <a:prstGeom prst="rect">
            <a:avLst/>
          </a:prstGeom>
          <a:noFill/>
          <a:ln>
            <a:noFill/>
          </a:ln>
        </p:spPr>
      </p:pic>
      <p:pic>
        <p:nvPicPr>
          <p:cNvPr id="3" name="图片 14"/>
          <p:cNvPicPr>
            <a:picLocks noChangeAspect="1"/>
          </p:cNvPicPr>
          <p:nvPr/>
        </p:nvPicPr>
        <p:blipFill>
          <a:blip r:embed="rId3"/>
          <a:stretch>
            <a:fillRect/>
          </a:stretch>
        </p:blipFill>
        <p:spPr>
          <a:xfrm>
            <a:off x="8897046" y="2855347"/>
            <a:ext cx="1727200" cy="89344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3445" y="574040"/>
            <a:ext cx="2589530" cy="583565"/>
          </a:xfrm>
          <a:prstGeom prst="rect">
            <a:avLst/>
          </a:prstGeom>
          <a:noFill/>
        </p:spPr>
        <p:txBody>
          <a:bodyPr wrap="none" rtlCol="0">
            <a:spAutoFit/>
          </a:bodyPr>
          <a:lstStyle/>
          <a:p>
            <a:r>
              <a:rPr lang="en-US" altLang="zh-CN" sz="3200" b="1"/>
              <a:t>3.Project Flow</a:t>
            </a:r>
          </a:p>
        </p:txBody>
      </p:sp>
      <p:sp>
        <p:nvSpPr>
          <p:cNvPr id="100" name="文本框 99"/>
          <p:cNvSpPr txBox="1"/>
          <p:nvPr/>
        </p:nvSpPr>
        <p:spPr>
          <a:xfrm>
            <a:off x="1006475" y="1243965"/>
            <a:ext cx="7513320" cy="5507990"/>
          </a:xfrm>
          <a:prstGeom prst="rect">
            <a:avLst/>
          </a:prstGeom>
          <a:noFill/>
          <a:ln w="9525">
            <a:noFill/>
          </a:ln>
        </p:spPr>
        <p:txBody>
          <a:bodyPr wrap="square">
            <a:spAutoFit/>
          </a:bodyPr>
          <a:lstStyle/>
          <a:p>
            <a:pPr marL="0" indent="0"/>
            <a:r>
              <a:rPr lang="en-US" sz="1600" b="1">
                <a:latin typeface="Calibri" panose="020F0502020204030204" pitchFamily="34" charset="0"/>
                <a:ea typeface="宋体" panose="02010600030101010101" pitchFamily="2" charset="-122"/>
                <a:cs typeface="Times New Roman" panose="02020603050405020304" charset="0"/>
              </a:rPr>
              <a:t>A)Preprocessing </a:t>
            </a:r>
            <a:endParaRPr lang="en-US" sz="1600" b="0">
              <a:latin typeface="Calibri" panose="020F0502020204030204" pitchFamily="34" charset="0"/>
              <a:ea typeface="宋体" panose="02010600030101010101" pitchFamily="2" charset="-122"/>
              <a:cs typeface="Times New Roman" panose="02020603050405020304" charset="0"/>
            </a:endParaRPr>
          </a:p>
          <a:p>
            <a:pPr marL="0" indent="0"/>
            <a:r>
              <a:rPr lang="en-US" sz="1600" b="0">
                <a:latin typeface="Calibri" panose="020F0502020204030204" pitchFamily="34" charset="0"/>
                <a:ea typeface="宋体" panose="02010600030101010101" pitchFamily="2" charset="-122"/>
                <a:cs typeface="Times New Roman" panose="02020603050405020304" charset="0"/>
              </a:rPr>
              <a:t>Convert the image to gray scale image, and then set appropriate threshold to change the image to binary image;Denoising with Gaussian function;Use erosion operation and opening operation for images to make edges clear.</a:t>
            </a:r>
          </a:p>
          <a:p>
            <a:pPr marL="0" indent="0"/>
            <a:r>
              <a:rPr lang="en-US" sz="1600" b="0">
                <a:latin typeface="Calibri" panose="020F0502020204030204" pitchFamily="34" charset="0"/>
                <a:ea typeface="宋体" panose="02010600030101010101" pitchFamily="2" charset="-122"/>
                <a:cs typeface="Times New Roman" panose="02020603050405020304" charset="0"/>
              </a:rPr>
              <a:t> </a:t>
            </a:r>
            <a:endParaRPr lang="en-US" sz="1600" b="1">
              <a:latin typeface="Calibri" panose="020F0502020204030204" pitchFamily="34" charset="0"/>
              <a:ea typeface="宋体" panose="02010600030101010101" pitchFamily="2" charset="-122"/>
            </a:endParaRPr>
          </a:p>
          <a:p>
            <a:pPr marL="0" indent="0"/>
            <a:r>
              <a:rPr lang="en-US" sz="1600" b="1">
                <a:latin typeface="Calibri" panose="020F0502020204030204" pitchFamily="34" charset="0"/>
                <a:ea typeface="宋体" panose="02010600030101010101" pitchFamily="2" charset="-122"/>
              </a:rPr>
              <a:t>B) </a:t>
            </a:r>
            <a:r>
              <a:rPr lang="en-US" sz="1600" b="1">
                <a:latin typeface="Calibri" panose="020F0502020204030204" pitchFamily="34" charset="0"/>
                <a:ea typeface="宋体" panose="02010600030101010101" pitchFamily="2" charset="-122"/>
                <a:cs typeface="Times New Roman" panose="02020603050405020304" charset="0"/>
              </a:rPr>
              <a:t>License Plate Detection&amp;Segmentation</a:t>
            </a:r>
            <a:endParaRPr lang="en-US" sz="1600" b="0">
              <a:latin typeface="Calibri" panose="020F0502020204030204" pitchFamily="34" charset="0"/>
              <a:ea typeface="宋体" panose="02010600030101010101" pitchFamily="2" charset="-122"/>
            </a:endParaRPr>
          </a:p>
          <a:p>
            <a:pPr marL="0" indent="0"/>
            <a:r>
              <a:rPr lang="en-US" sz="1600" b="0">
                <a:latin typeface="Calibri" panose="020F0502020204030204" pitchFamily="34" charset="0"/>
                <a:ea typeface="宋体" panose="02010600030101010101" pitchFamily="2" charset="-122"/>
              </a:rPr>
              <a:t>1) </a:t>
            </a:r>
            <a:r>
              <a:rPr lang="en-US" sz="1600" b="0">
                <a:latin typeface="Calibri" panose="020F0502020204030204" pitchFamily="34" charset="0"/>
                <a:ea typeface="宋体" panose="02010600030101010101" pitchFamily="2" charset="-122"/>
                <a:cs typeface="Times New Roman" panose="02020603050405020304" charset="0"/>
              </a:rPr>
              <a:t>Using vertical projection to find License plate edge information</a:t>
            </a:r>
            <a:endParaRPr lang="en-US" sz="1600" b="0">
              <a:latin typeface="Calibri" panose="020F0502020204030204" pitchFamily="34" charset="0"/>
              <a:ea typeface="宋体" panose="02010600030101010101" pitchFamily="2" charset="-122"/>
            </a:endParaRPr>
          </a:p>
          <a:p>
            <a:pPr marL="0" indent="0"/>
            <a:r>
              <a:rPr lang="en-US" sz="1600" b="0">
                <a:latin typeface="Calibri" panose="020F0502020204030204" pitchFamily="34" charset="0"/>
                <a:ea typeface="宋体" panose="02010600030101010101" pitchFamily="2" charset="-122"/>
              </a:rPr>
              <a:t>2) </a:t>
            </a:r>
            <a:r>
              <a:rPr lang="en-US" sz="1600" b="0">
                <a:latin typeface="Calibri" panose="020F0502020204030204" pitchFamily="34" charset="0"/>
                <a:ea typeface="宋体" panose="02010600030101010101" pitchFamily="2" charset="-122"/>
                <a:cs typeface="Times New Roman" panose="02020603050405020304" charset="0"/>
              </a:rPr>
              <a:t>Find each license plate area by region connection method</a:t>
            </a:r>
          </a:p>
          <a:p>
            <a:pPr marL="0" indent="0"/>
            <a:r>
              <a:rPr lang="en-US" sz="1600" b="0">
                <a:latin typeface="Calibri" panose="020F0502020204030204" pitchFamily="34" charset="0"/>
                <a:ea typeface="宋体" panose="02010600030101010101" pitchFamily="2" charset="-122"/>
                <a:cs typeface="Times New Roman" panose="02020603050405020304" charset="0"/>
              </a:rPr>
              <a:t>Then,we can get many Independent license plate from image.</a:t>
            </a:r>
          </a:p>
          <a:p>
            <a:pPr marL="0" indent="0"/>
            <a:r>
              <a:rPr lang="en-US" sz="1600" b="0">
                <a:latin typeface="Calibri" panose="020F0502020204030204" pitchFamily="34" charset="0"/>
                <a:ea typeface="宋体" panose="02010600030101010101" pitchFamily="2" charset="-122"/>
                <a:cs typeface="Times New Roman" panose="02020603050405020304" charset="0"/>
              </a:rPr>
              <a:t> </a:t>
            </a:r>
            <a:endParaRPr lang="en-US" sz="1600" b="1">
              <a:latin typeface="Calibri" panose="020F0502020204030204" pitchFamily="34" charset="0"/>
              <a:ea typeface="宋体" panose="02010600030101010101" pitchFamily="2" charset="-122"/>
            </a:endParaRPr>
          </a:p>
          <a:p>
            <a:pPr marL="0" indent="0"/>
            <a:r>
              <a:rPr lang="en-US" sz="1600" b="1">
                <a:latin typeface="Calibri" panose="020F0502020204030204" pitchFamily="34" charset="0"/>
                <a:ea typeface="宋体" panose="02010600030101010101" pitchFamily="2" charset="-122"/>
              </a:rPr>
              <a:t>C) </a:t>
            </a:r>
            <a:r>
              <a:rPr lang="en-US" sz="1600" b="1">
                <a:latin typeface="Calibri" panose="020F0502020204030204" pitchFamily="34" charset="0"/>
                <a:ea typeface="宋体" panose="02010600030101010101" pitchFamily="2" charset="-122"/>
                <a:cs typeface="Times New Roman" panose="02020603050405020304" charset="0"/>
              </a:rPr>
              <a:t>Skew correction</a:t>
            </a:r>
            <a:endParaRPr lang="en-US" sz="1600" b="0">
              <a:latin typeface="Calibri" panose="020F0502020204030204" pitchFamily="34" charset="0"/>
              <a:ea typeface="宋体" panose="02010600030101010101" pitchFamily="2" charset="-122"/>
              <a:cs typeface="Times New Roman" panose="02020603050405020304" charset="0"/>
            </a:endParaRPr>
          </a:p>
          <a:p>
            <a:pPr marL="0" indent="0"/>
            <a:r>
              <a:rPr lang="en-US" sz="1600" b="0">
                <a:latin typeface="Calibri" panose="020F0502020204030204" pitchFamily="34" charset="0"/>
                <a:ea typeface="宋体" panose="02010600030101010101" pitchFamily="2" charset="-122"/>
                <a:cs typeface="Times New Roman" panose="02020603050405020304" charset="0"/>
              </a:rPr>
              <a:t>Using Hough and Radon transform to correct the skew of independent license plate, which is convenient for character cutting</a:t>
            </a:r>
          </a:p>
          <a:p>
            <a:pPr marL="0" indent="0"/>
            <a:r>
              <a:rPr lang="en-US" sz="1600" b="0">
                <a:latin typeface="Calibri" panose="020F0502020204030204" pitchFamily="34" charset="0"/>
                <a:ea typeface="宋体" panose="02010600030101010101" pitchFamily="2" charset="-122"/>
                <a:cs typeface="Times New Roman" panose="02020603050405020304" charset="0"/>
              </a:rPr>
              <a:t> </a:t>
            </a:r>
            <a:endParaRPr lang="en-US" sz="1600" b="1">
              <a:latin typeface="Calibri" panose="020F0502020204030204" pitchFamily="34" charset="0"/>
              <a:ea typeface="宋体" panose="02010600030101010101" pitchFamily="2" charset="-122"/>
            </a:endParaRPr>
          </a:p>
          <a:p>
            <a:pPr marL="0" indent="0"/>
            <a:r>
              <a:rPr lang="en-US" sz="1600" b="1">
                <a:latin typeface="Calibri" panose="020F0502020204030204" pitchFamily="34" charset="0"/>
                <a:ea typeface="宋体" panose="02010600030101010101" pitchFamily="2" charset="-122"/>
              </a:rPr>
              <a:t>D) </a:t>
            </a:r>
            <a:r>
              <a:rPr lang="en-US" sz="1600" b="1">
                <a:latin typeface="Calibri" panose="020F0502020204030204" pitchFamily="34" charset="0"/>
                <a:ea typeface="宋体" panose="02010600030101010101" pitchFamily="2" charset="-122"/>
                <a:cs typeface="Times New Roman" panose="02020603050405020304" charset="0"/>
              </a:rPr>
              <a:t>Character Segmentation</a:t>
            </a:r>
            <a:endParaRPr lang="en-US" sz="1600" b="0">
              <a:latin typeface="Calibri" panose="020F0502020204030204" pitchFamily="34" charset="0"/>
              <a:ea typeface="宋体" panose="02010600030101010101" pitchFamily="2" charset="-122"/>
              <a:cs typeface="Times New Roman" panose="02020603050405020304" charset="0"/>
            </a:endParaRPr>
          </a:p>
          <a:p>
            <a:pPr marL="0" indent="0"/>
            <a:r>
              <a:rPr lang="en-US" sz="1600" b="0">
                <a:latin typeface="Calibri" panose="020F0502020204030204" pitchFamily="34" charset="0"/>
                <a:ea typeface="宋体" panose="02010600030101010101" pitchFamily="2" charset="-122"/>
                <a:cs typeface="Times New Roman" panose="02020603050405020304" charset="0"/>
              </a:rPr>
              <a:t>1) Using region connectivity to recognize the character part and cut it</a:t>
            </a:r>
          </a:p>
          <a:p>
            <a:pPr marL="0" indent="0"/>
            <a:r>
              <a:rPr lang="en-US" sz="1600" b="0">
                <a:latin typeface="Calibri" panose="020F0502020204030204" pitchFamily="34" charset="0"/>
                <a:ea typeface="宋体" panose="02010600030101010101" pitchFamily="2" charset="-122"/>
                <a:cs typeface="Times New Roman" panose="02020603050405020304" charset="0"/>
              </a:rPr>
              <a:t>2)Using the projection operation to determine the char position information</a:t>
            </a:r>
          </a:p>
          <a:p>
            <a:pPr marL="0" indent="0"/>
            <a:r>
              <a:rPr lang="en-US" sz="1600" b="0">
                <a:latin typeface="Calibri" panose="020F0502020204030204" pitchFamily="34" charset="0"/>
                <a:ea typeface="宋体" panose="02010600030101010101" pitchFamily="2" charset="-122"/>
                <a:cs typeface="Times New Roman" panose="02020603050405020304" charset="0"/>
              </a:rPr>
              <a:t> </a:t>
            </a:r>
            <a:endParaRPr lang="en-US" sz="1600" b="1">
              <a:latin typeface="Calibri" panose="020F0502020204030204" pitchFamily="34" charset="0"/>
              <a:ea typeface="宋体" panose="02010600030101010101" pitchFamily="2" charset="-122"/>
            </a:endParaRPr>
          </a:p>
          <a:p>
            <a:pPr marL="0" indent="0"/>
            <a:r>
              <a:rPr lang="en-US" sz="1600" b="1">
                <a:latin typeface="Calibri" panose="020F0502020204030204" pitchFamily="34" charset="0"/>
                <a:ea typeface="宋体" panose="02010600030101010101" pitchFamily="2" charset="-122"/>
              </a:rPr>
              <a:t>E) </a:t>
            </a:r>
            <a:r>
              <a:rPr lang="en-US" sz="1600" b="1">
                <a:latin typeface="Calibri" panose="020F0502020204030204" pitchFamily="34" charset="0"/>
                <a:ea typeface="宋体" panose="02010600030101010101" pitchFamily="2" charset="-122"/>
                <a:cs typeface="Times New Roman" panose="02020603050405020304" charset="0"/>
              </a:rPr>
              <a:t>Character Recognition</a:t>
            </a:r>
            <a:endParaRPr lang="en-US" sz="1600" b="0">
              <a:latin typeface="Calibri" panose="020F0502020204030204" pitchFamily="34" charset="0"/>
              <a:ea typeface="宋体" panose="02010600030101010101" pitchFamily="2" charset="-122"/>
              <a:cs typeface="Times New Roman" panose="02020603050405020304" charset="0"/>
            </a:endParaRPr>
          </a:p>
          <a:p>
            <a:pPr marL="0" indent="0"/>
            <a:r>
              <a:rPr lang="en-US" sz="1600" b="0">
                <a:latin typeface="Calibri" panose="020F0502020204030204" pitchFamily="34" charset="0"/>
                <a:ea typeface="宋体" panose="02010600030101010101" pitchFamily="2" charset="-122"/>
                <a:cs typeface="Times New Roman" panose="02020603050405020304" charset="0"/>
              </a:rPr>
              <a:t>compare the cut independent letters with the characters in the template library to match the most similar letters.One important point:Letters and backgrounds may be black or white in a binary diagram.</a:t>
            </a:r>
            <a:endParaRPr lang="zh-CN" altLang="en-US" sz="16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48" y="1039013"/>
            <a:ext cx="10077799" cy="4930954"/>
          </a:xfrm>
          <a:prstGeom prst="rect">
            <a:avLst/>
          </a:prstGeom>
        </p:spPr>
      </p:pic>
    </p:spTree>
    <p:extLst>
      <p:ext uri="{BB962C8B-B14F-4D97-AF65-F5344CB8AC3E}">
        <p14:creationId xmlns:p14="http://schemas.microsoft.com/office/powerpoint/2010/main" val="104734332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50" y="335915"/>
            <a:ext cx="3357880" cy="583565"/>
          </a:xfrm>
          <a:prstGeom prst="rect">
            <a:avLst/>
          </a:prstGeom>
          <a:noFill/>
        </p:spPr>
        <p:txBody>
          <a:bodyPr wrap="none" rtlCol="0">
            <a:spAutoFit/>
          </a:bodyPr>
          <a:lstStyle/>
          <a:p>
            <a:r>
              <a:rPr lang="en-US" altLang="zh-CN" sz="3200" b="1"/>
              <a:t>4.Result&amp;Compare</a:t>
            </a:r>
          </a:p>
        </p:txBody>
      </p:sp>
      <p:pic>
        <p:nvPicPr>
          <p:cNvPr id="3" name="图片 2"/>
          <p:cNvPicPr>
            <a:picLocks noChangeAspect="1"/>
          </p:cNvPicPr>
          <p:nvPr/>
        </p:nvPicPr>
        <p:blipFill>
          <a:blip r:embed="rId2"/>
          <a:stretch>
            <a:fillRect/>
          </a:stretch>
        </p:blipFill>
        <p:spPr>
          <a:xfrm>
            <a:off x="737374" y="1030991"/>
            <a:ext cx="10781835" cy="4791927"/>
          </a:xfrm>
          <a:prstGeom prst="rect">
            <a:avLst/>
          </a:prstGeom>
        </p:spPr>
      </p:pic>
    </p:spTree>
    <p:extLst>
      <p:ext uri="{BB962C8B-B14F-4D97-AF65-F5344CB8AC3E}">
        <p14:creationId xmlns:p14="http://schemas.microsoft.com/office/powerpoint/2010/main" val="1470711297"/>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81A452A-234A-4E0B-9B6D-F8F88C8EBCF0"/>
  <p:tag name="ISPRING_SCORM_RATE_SLIDES" val="1"/>
  <p:tag name="ISPRINGONLINEFOLDERID" val="0"/>
  <p:tag name="ISPRINGONLINEFOLDERPATH" val="內容清單"/>
  <p:tag name="ISPRINGCLOUDFOLDERID" val="0"/>
  <p:tag name="ISPRINGCLOUDFOLDERPATH" val="函式庫"/>
  <p:tag name="ISPRING_PLAYERS_CUSTOMIZATION" val="UEsDBBQAAgAIABS9OU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UvTlJ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BS9OUlYCaByugIAAFUKAAAhAAAAdW5pdmVyc2FsL2ZsYXNoX3NraW5fc2V0dGluZ3MueG1slVZtb+IwDP5+vwJx3+nulZ2UITHGSZN2t+k27XvamjYiTarEZce/vyRNaQJ09LAmEft5bMexzYjeMrH4MJmQTHKpngGRiUJbTaebsPxmmjaIUswyKRAEzoRUFeXTxcef7kMSh7zEkjtQYzkbmkEfZu4+Yyg+xre5lSFCJquaiv2DLOQspdm2ULIR+cXUyn0NijOxNcirH/PVejAAZxrvEaoop/W1lXGUWoHWYFP6vrZykcVpCryLdOU+Izl9qPdvf0TbMc3Q0ZafrAzRalpAXOTrpZVhvDDe41eZW3mfgPAXDfTLZyuDUE73oGLnd1+tDDJk3dT/0yO1koUtaMx5/xEPHC5pbsbPZnVl5SLBXsgGuvgKvjzurncByH8N557YcVWSP9m6Hi0E++gph8WGcg0k6Y6tUZfy7bFBMyAHQKjqQU8m6yfaaFigajyq1/W4P/DGRB768poe8ip5U8GqzThwF+t7/Gp165ZF6PSgCzJUsPPKIMVe2SN/m8KeIANlj3zmLIdHwfcn8GNLy+ke+Zb65wzq33Kj8hsrCGqOubd2p85qIz3Y0dVBaK/oMJXMYaFtOi+sAvtsJHG6NqXkJCci6I4VFJkUvywu3bvLaJIcGXyvne8sggw5nGs4l6NZ0+F7ufOIfmx/FvrLtecJmi1+M6WINCsr87OkpxPPM2NiCjNNzjPsnjRwUPdiIwOOiz1EqqjagnqRko8NIySCHutetrM1BCdJUAOSnK8y8U7OlV80VQpqbV6Nge6qHCtbYMmKkps/fGXwBvkRY8DaUrE0/gRlh74MFL4JgKqs7Lq2PbSWquHIOOygm/1A4a48dDeiTZcONdwSH2CDYct5zaie9Kui75V4hQT6M/hXk1bk+Mgyou2RptrdLJr8bgv3uUR7udtmtvnCRebOvpcix8Z+WkGjtP9O/gNQSwMEFAACAAgAFL05SUZ2oPzyAgAARwsAACYAAAB1bml2ZXJzYWwvaHRtbF9wdWJsaXNoaW5nX3NldHRpbmdzLnhtbM1W3U7bMBS+71NYnrikAcY2VqVFiIJAY7SinTau0GnsNhaOndlOS7na0+zB9iQ7jtvSCtYFRKepihofn/OdP58vjg/vMknG3FihVZPu1nco4SrRTKhRk37pn24fUGIdKAZSK96kSlNy2KrFeTGQwqY97hyqWoIwyjZy16Spc3kjiiaTSV3Y3PhdLQuH+Lae6CzKDbdcOW6iXMIU/9w055bOECoA4JNpNTNr1WqExAHps2aF5EQwjFwJnxTIM5dJGgWtASS3I6MLxY611IaY0aBJ3xwc+d9cJyC1RcaVL4ltodCLXQMYEz4IkD1xz0nKxSjFaPf2KZkI5tLyNfL6cfQYpcQOmYNHOdZYAuVm8Bl3wMBBWAZ/jt85OxcEEZsqyETSxx3i02/Sdv/m7Lp7cnVxfvnppt/pXPTPuyGI0iZaxYmjVUcxBqQLk/CFnxicgyTFuNFmCNLyOFoWzdWGWq0E59dkoCWWvrSiZIiRymmTHhkBkhLhQIpksevAjLg7FRJz8La79aFy9AEw5JukYCxfdjTfsb6KSeurLiQjU10QKW45cZpgRkWGbykny+UmQ6OzUirBOmKlYJyMBZ9wdlhWaQb4J0fX6CIr0BIPXy65Cx6+F+KeDPhQG8TlMMajinJhA379WcA5WPsACvMYt3oX5+2Tm/PL9sm3LZ8gsDGo5Jng2EKe5W4j+DAlSru5HZYjgcLysilMsHKvSm71l7fBiqyQoc2v3Ywl6A22ZDNentOYv0ZQ2W0K43IQ/XCV0DiCAlsSMHEjwXEXquBVARNQRCs5JZAgUVk/1mOhC4uSMMAB2r48wmBPhCpXI/xyoEfDuKkEubO793b/3fsPBx8b9ejXj5/ba41mFN6V4N0FDj9eS+ILIn/MhnHkufNpGnam+FcsfH3Sq1Koy04Vrc6nKlpXgea7SxRfKQSkhVE45kgMUmTCcfaaTX5Bo9Z/L0MbX6lRG8xi7XH7f5MIq8X1aOU+FEdPXthqKF+9/LZqvwFQSwMEFAACAAgAFL05SRypIBCZAQAAHwYAAB8AAAB1bml2ZXJzYWwvaHRtbF9za2luX3NldHRpbmdzLmpzjZRNb8IwDIbv/AqUXSfEPmG7ocGkSRwmjdu0QyimVKRJlaQdDPHfV4ePNqk7Fl/Iy5PXsat41+mWi0Ws+9zdud9u/+7vnQaoWZ3Dta+LFj1FnRmRLGCWpCASCSxAitPRs7yvCMqYSWc6336gran5MYX/LLkwdTwjLDShGepwQYnfxOkNBf54tR3rOtRUa/Q8t1bJXqSkBWl7UumUO4ZdvbpVLzGAVQH6ArrkEXimA7fayMrxYYBR5yKVZlxupypWvTmP1rFWuVy05V9tM9DlJ18fgP7T4GXi2YnE2DcLaZh4MsRoJzMNxsAx7+MEg4QFn4Oo+fbd+gP1jJsFBXSRmMSe6NENRp3OeAyNLg1HGD4mS69GNwcYTc7Cxh6Iu1sMjxB8C7phNb7H8ECV5dk/PmCmVYwdaaDNnp9RofgikfExdR+D5PCyaNvWvapQd/0x856QCp7Qinp9advsCEFDgJZ8uibIO6XsBCVKIociNGpaVUPIu4wN5wjuP7uMW8ujVVqOh3I4lm3geg16ppQob/916Z5hrs7+F1BLAwQUAAIACAAUvTl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UvTlJNfmkRGYAAABrAAAAHAAAAHVuaXZlcnNhbC9sb2NhbF9zZXR0aW5ncy54bWwNyjsOg0AMBcCeU1ju8+tSsFBESkkKyAEssCIk73PEWlG4PdtNMW3/z0Y/3crqSHw7X5kUsy8rPonf0/N0ZyohWMQcmhjO1HdNaz6LjRpRY6Gvya7bpLkidJBc58MRiqAXbOdL1xx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FL05SW42vD5uAQAA9wIAACkAAAB1bml2ZXJzYWwvc2tpbl9jdXN0b21pemF0aW9uX3NldHRpbmdzLnhtbI1S22obMRB9z1eI/IAljW4LW4NuWwzFKcQQ8lQWrxKWOtqyUmgp+vhqkxjHrUureZo5Z84wo9Omr2O0zylPT+PPPo9TvA05j/Exra8QavfTYZo/zyGFnFanyt0Yh+n7Jj5MS61WU+7j0M+DXdC0xqh7eUhJrZyqGTOMIsk89Qo5z23FGnAN2Io5Smy7+k3iVXcO+xDzZdV2dYb+2bCJKcx5E4fwYw3n7PfQ+QYf534YKy+tBVuiHKcWx5ZAjHDJfaEaAASy3BGHi5SN1AR5zDiGYhQFCohwThpRiKQcatY1oqow3wjEJGPUFepp7UZaG0dtkdAQous0rxpbus5IjBEhBJgrXEBnMKpsqBoa1HJAcGBAFG00UYA625mOFe+8sBwp6gXGhRkDGJ+Oe9ru/blO1f9e53jOfwhe/IKL6OKt1QVztfvnea7kXXj6duhzQOPw4drebHd+u/tys/10f/3myxcPH1mLWevWf/X2L1BLAwQUAAIACAAUvTlJpeGFFHkCAADzVwAAFwAAAHVuaXZlcnNhbC91bml2ZXJzYWwucG5n7dzda1JhHAfwxzSxpWJ1czZsXnUxsqU2lsVam/gyGRsihisq3chmF81KL1zY0qjWKxbUYNHWwhGywJFBUTSTDQpmNKQXYbZcrC27sBEUFdPW2eU8p+gP+B44v4fnPM/v+TznH/ieNzUbRCVlJYQQkbFBayaEFySEe1TAp78cHu+dpQeO22zQkMhL6Wd6wmuvb6on5F5wdb51JT1fdaRht5sQ8djSy3nuCh8gxHrOqK23ePfn0srGMROl/5BfzKQ2NN6RZM3ZtVnLyPUejaTm7olKj+lmrUwqHn5VyOUWumyp7zF5Ysa9vc/3zs/hU/bl5ecnfv8mp+d2svt95lu+LV0t+b2NpzQJHcV7A08pqi/7q/xr9tgjgWF0DVeoiJPlJZ6IZ3UzTQ/TIqGi2FkqYr5+641ni9GCI/Kx/cUkc0tgQqV4nKyauO8dlKuKT6eLVHipo6ri7K1dwkKsECst7h+gJEGLztHL8pdv/F5e904J885+r2WupeutL8jSpLR3DsqHEixNs1f3hKktzBtO0SvRcCXLSo9hvG3zxY65g4zT/oGYh66pgAABAgQIECBAgAABAgQIECBAgAABAgQIECBAgAABAgQIECBAgAABAgQIECBAgAABAgQIECBAgAABAgQIECBAgAABAgQIECBAgAABAgQIECBAgAABAgQIECBAgAABAuR/kPh8ItTZz+GcZoat2qftdk/o0D6repolOZZSU9SUc/LHerH6r8GyXzKudHUdaWXp9pZSI84nhpqyeV8td4WALbo2tG5HZmP5Zdfe4dRCVH6lbpSZPusbCCTP6GXHT9oqbBqr7PWFB4R+jLpmbURjP/UHUEsDBBQAAgAIABS9OUnsHTlbSgAAAGsAAAAbAAAAdW5pdmVyc2FsL3VuaXZlcnNhbC5wbmcueG1ss7GvyM1RKEstKs7Mz7NVMtQzULK34+WyKShKLctMLVeoAIoZ6RlAgJJCJSq3PDOlJAMoZGhijBDMSM1MzyixVbIwNYcL6gPNBABQSwECAAAUAAIACAAUvTlJFQ6tKGQEAAAHEQAAHQAAAAAAAAABAAAAAAAAAAAAdW5pdmVyc2FsL2NvbW1vbl9tZXNzYWdlcy5sbmdQSwECAAAUAAIACAAUvTlJJGX/Cx0DAAA2DAAAJwAAAAAAAAABAAAAAACfBAAAdW5pdmVyc2FsL2ZsYXNoX3B1Ymxpc2hpbmdfc2V0dGluZ3MueG1sUEsBAgAAFAACAAgAFL05SVgJoHK6AgAAVQoAACEAAAAAAAAAAQAAAAAAAQgAAHVuaXZlcnNhbC9mbGFzaF9za2luX3NldHRpbmdzLnhtbFBLAQIAABQAAgAIABS9OUlGdqD88gIAAEcLAAAmAAAAAAAAAAEAAAAAAPoKAAB1bml2ZXJzYWwvaHRtbF9wdWJsaXNoaW5nX3NldHRpbmdzLnhtbFBLAQIAABQAAgAIABS9OUkcqSAQmQEAAB8GAAAfAAAAAAAAAAEAAAAAADAOAAB1bml2ZXJzYWwvaHRtbF9za2luX3NldHRpbmdzLmpzUEsBAgAAFAACAAgAFL05ST08L9HBAAAA5QEAABoAAAAAAAAAAQAAAAAABhAAAHVuaXZlcnNhbC9pMThuX3ByZXNldHMueG1sUEsBAgAAFAACAAgAFL05STX5pERmAAAAawAAABwAAAAAAAAAAQAAAAAA/xAAAHVuaXZlcnNhbC9sb2NhbF9zZXR0aW5ncy54bWxQSwECAAAUAAIACABElFdHI7RO+/sCAACwCAAAFAAAAAAAAAABAAAAAACfEQAAdW5pdmVyc2FsL3BsYXllci54bWxQSwECAAAUAAIACAAUvTlJbja8Pm4BAAD3AgAAKQAAAAAAAAABAAAAAADMFAAAdW5pdmVyc2FsL3NraW5fY3VzdG9taXphdGlvbl9zZXR0aW5ncy54bWxQSwECAAAUAAIACAAUvTlJpeGFFHkCAADzVwAAFwAAAAAAAAAAAAAAAACBFgAAdW5pdmVyc2FsL3VuaXZlcnNhbC5wbmdQSwECAAAUAAIACAAUvTlJ7B05W0oAAABrAAAAGwAAAAAAAAABAAAAAAAvGQAAdW5pdmVyc2FsL3VuaXZlcnNhbC5wbmcueG1sUEsFBgAAAAALAAsASQMAALIZAAAAAA=="/>
  <p:tag name="ISPRING_PRESENTATION_TITLE" val="演示文稿1"/>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828</Words>
  <Application>Microsoft Office PowerPoint</Application>
  <PresentationFormat>宽屏</PresentationFormat>
  <Paragraphs>59</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7</vt:i4>
      </vt:variant>
      <vt:variant>
        <vt:lpstr>幻灯片标题</vt:lpstr>
      </vt:variant>
      <vt:variant>
        <vt:i4>17</vt:i4>
      </vt:variant>
    </vt:vector>
  </HeadingPairs>
  <TitlesOfParts>
    <vt:vector size="30" baseType="lpstr">
      <vt:lpstr>等线</vt:lpstr>
      <vt:lpstr>等线 Light</vt:lpstr>
      <vt:lpstr>宋体</vt:lpstr>
      <vt:lpstr>Arial</vt:lpstr>
      <vt:lpstr>Calibri</vt:lpstr>
      <vt:lpstr>Times New Roman</vt:lpstr>
      <vt:lpstr>1_自定义设计方案</vt:lpstr>
      <vt:lpstr>自定义设计方案</vt:lpstr>
      <vt:lpstr>2_自定义设计方案</vt:lpstr>
      <vt:lpstr>3_自定义设计方案</vt:lpstr>
      <vt:lpstr>4_自定义设计方案</vt:lpstr>
      <vt:lpstr>5_自定义设计方案</vt:lpstr>
      <vt:lpstr>6_自定义设计方案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wu deming</cp:lastModifiedBy>
  <cp:revision>612</cp:revision>
  <cp:lastPrinted>2019-02-22T04:04:00Z</cp:lastPrinted>
  <dcterms:created xsi:type="dcterms:W3CDTF">2016-09-14T22:36:00Z</dcterms:created>
  <dcterms:modified xsi:type="dcterms:W3CDTF">2019-12-29T12:45:19Z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